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s/slide3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33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Masters/notesMaster1.xml" ContentType="application/vnd.openxmlformats-officedocument.presentationml.notesMaster+xml"/>
  <Override PartName="/ppt/notesSlides/notesSlide13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slides/slide32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2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0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9" r:id="rId1"/>
  </p:sldMasterIdLst>
  <p:notesMasterIdLst>
    <p:notesMasterId r:id="rId51"/>
  </p:notesMasterIdLst>
  <p:sldIdLst>
    <p:sldId id="256" r:id="rId2"/>
    <p:sldId id="259" r:id="rId3"/>
    <p:sldId id="358" r:id="rId4"/>
    <p:sldId id="307" r:id="rId5"/>
    <p:sldId id="311" r:id="rId6"/>
    <p:sldId id="309" r:id="rId7"/>
    <p:sldId id="312" r:id="rId8"/>
    <p:sldId id="316" r:id="rId9"/>
    <p:sldId id="325" r:id="rId10"/>
    <p:sldId id="304" r:id="rId11"/>
    <p:sldId id="317" r:id="rId12"/>
    <p:sldId id="357" r:id="rId13"/>
    <p:sldId id="318" r:id="rId14"/>
    <p:sldId id="319" r:id="rId15"/>
    <p:sldId id="322" r:id="rId16"/>
    <p:sldId id="323" r:id="rId17"/>
    <p:sldId id="324" r:id="rId18"/>
    <p:sldId id="347" r:id="rId19"/>
    <p:sldId id="320" r:id="rId20"/>
    <p:sldId id="336" r:id="rId21"/>
    <p:sldId id="339" r:id="rId22"/>
    <p:sldId id="337" r:id="rId23"/>
    <p:sldId id="365" r:id="rId24"/>
    <p:sldId id="340" r:id="rId25"/>
    <p:sldId id="341" r:id="rId26"/>
    <p:sldId id="362" r:id="rId27"/>
    <p:sldId id="335" r:id="rId28"/>
    <p:sldId id="364" r:id="rId29"/>
    <p:sldId id="345" r:id="rId30"/>
    <p:sldId id="351" r:id="rId31"/>
    <p:sldId id="352" r:id="rId32"/>
    <p:sldId id="355" r:id="rId33"/>
    <p:sldId id="354" r:id="rId34"/>
    <p:sldId id="314" r:id="rId35"/>
    <p:sldId id="315" r:id="rId36"/>
    <p:sldId id="363" r:id="rId37"/>
    <p:sldId id="338" r:id="rId38"/>
    <p:sldId id="329" r:id="rId39"/>
    <p:sldId id="343" r:id="rId40"/>
    <p:sldId id="344" r:id="rId41"/>
    <p:sldId id="331" r:id="rId42"/>
    <p:sldId id="330" r:id="rId43"/>
    <p:sldId id="348" r:id="rId44"/>
    <p:sldId id="332" r:id="rId45"/>
    <p:sldId id="350" r:id="rId46"/>
    <p:sldId id="360" r:id="rId47"/>
    <p:sldId id="359" r:id="rId48"/>
    <p:sldId id="361" r:id="rId49"/>
    <p:sldId id="366" r:id="rId50"/>
  </p:sldIdLst>
  <p:sldSz cx="9144000" cy="5143500" type="screen16x9"/>
  <p:notesSz cx="6858000" cy="9144000"/>
  <p:embeddedFontLst>
    <p:embeddedFont>
      <p:font typeface="Albert Sans" panose="020B0604020202020204" charset="0"/>
      <p:regular r:id="rId52"/>
      <p:bold r:id="rId53"/>
      <p:italic r:id="rId54"/>
      <p:boldItalic r:id="rId55"/>
    </p:embeddedFont>
    <p:embeddedFont>
      <p:font typeface="Albert Sans Medium" panose="020B0604020202020204" charset="0"/>
      <p:regular r:id="rId56"/>
      <p:bold r:id="rId57"/>
      <p:italic r:id="rId58"/>
      <p:boldItalic r:id="rId59"/>
    </p:embeddedFont>
    <p:embeddedFont>
      <p:font typeface="Cambria Math" panose="02040503050406030204" pitchFamily="18" charset="0"/>
      <p:regular r:id="rId60"/>
    </p:embeddedFont>
    <p:embeddedFont>
      <p:font typeface="DM Sans" pitchFamily="2" charset="0"/>
      <p:regular r:id="rId61"/>
      <p:bold r:id="rId62"/>
      <p:italic r:id="rId63"/>
      <p:boldItalic r:id="rId64"/>
    </p:embeddedFont>
    <p:embeddedFont>
      <p:font typeface="Poppins" panose="020B0502040204020203" pitchFamily="2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57A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6BEAE1-0A21-4044-9F51-89D757D9B1C2}">
  <a:tblStyle styleId="{CE6BEAE1-0A21-4044-9F51-89D757D9B1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6"/>
    <p:restoredTop sz="94714"/>
  </p:normalViewPr>
  <p:slideViewPr>
    <p:cSldViewPr snapToGrid="0">
      <p:cViewPr varScale="1">
        <p:scale>
          <a:sx n="156" d="100"/>
          <a:sy n="156" d="100"/>
        </p:scale>
        <p:origin x="26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viewProps" Target="viewProps.xml"/><Relationship Id="rId75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59" name="Google Shape;25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3A0C58C2-9600-6492-5003-48BF1BA88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BAC0D318-97E9-EC70-E455-422FF5740E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6B99804D-D55B-51DB-5CC2-4B4CE090C9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From animals to the internal processes of unicellular microbes (!!!)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5884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493DBFB6-8178-CA71-E674-9B2CD3BC6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E9939713-DF00-8CC5-FDDB-98577B26A4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82C9E0A4-C584-CF9C-15F7-2F059D9F47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840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574209A5-B9A3-519D-E4BF-3CE871E86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26A13792-0AC1-5240-AF78-F936B3625E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0A2D5DB0-D50F-5C28-E5EF-9E27EDED3E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829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>
          <a:extLst>
            <a:ext uri="{FF2B5EF4-FFF2-40B4-BE49-F238E27FC236}">
              <a16:creationId xmlns:a16="http://schemas.microsoft.com/office/drawing/2014/main" id="{E0CE7FE5-B0EB-A6BC-2D52-E7B1FB820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161ca7da69_2_0:notes">
            <a:extLst>
              <a:ext uri="{FF2B5EF4-FFF2-40B4-BE49-F238E27FC236}">
                <a16:creationId xmlns:a16="http://schemas.microsoft.com/office/drawing/2014/main" id="{00A658F9-A576-34AC-4A02-37BBC6D145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60" name="Google Shape;360;g2161ca7da69_2_0:notes">
            <a:extLst>
              <a:ext uri="{FF2B5EF4-FFF2-40B4-BE49-F238E27FC236}">
                <a16:creationId xmlns:a16="http://schemas.microsoft.com/office/drawing/2014/main" id="{CD9432AF-80F6-831F-9870-80189A40C1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961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1CEF68B5-A23C-C3C6-2BE2-4EC68B23D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C78B2A85-1AE5-8175-DE06-E7284323D7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9CEED29B-D61C-A35B-8E03-9E8EA013B2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887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DA726B70-2E04-B50B-101F-81413277B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BC769F95-82AA-D7EA-8FA9-5145F68231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BEC0C819-36EC-9BC7-9E35-C55750B322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511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73694E63-7AD5-71E8-6B77-4EB7A3A4D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AB91124A-0F09-F33E-EACB-9E7CB5314C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FC0BB040-1D2B-10D9-AFC7-22F80D6F73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585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>
          <a:extLst>
            <a:ext uri="{FF2B5EF4-FFF2-40B4-BE49-F238E27FC236}">
              <a16:creationId xmlns:a16="http://schemas.microsoft.com/office/drawing/2014/main" id="{59D715D7-6256-E4D1-C3E5-7D3655E04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340135a080_2_0:notes">
            <a:extLst>
              <a:ext uri="{FF2B5EF4-FFF2-40B4-BE49-F238E27FC236}">
                <a16:creationId xmlns:a16="http://schemas.microsoft.com/office/drawing/2014/main" id="{2108BB9C-64FB-A93C-C414-8DD6E36D9B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12" name="Google Shape;512;g1340135a080_2_0:notes">
            <a:extLst>
              <a:ext uri="{FF2B5EF4-FFF2-40B4-BE49-F238E27FC236}">
                <a16:creationId xmlns:a16="http://schemas.microsoft.com/office/drawing/2014/main" id="{C8E6E7D7-45A0-6B1F-023A-90B3F46BFE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051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>
          <a:extLst>
            <a:ext uri="{FF2B5EF4-FFF2-40B4-BE49-F238E27FC236}">
              <a16:creationId xmlns:a16="http://schemas.microsoft.com/office/drawing/2014/main" id="{7EC5291B-83E4-AE26-6760-3608193E3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340135a080_2_0:notes">
            <a:extLst>
              <a:ext uri="{FF2B5EF4-FFF2-40B4-BE49-F238E27FC236}">
                <a16:creationId xmlns:a16="http://schemas.microsoft.com/office/drawing/2014/main" id="{1DBAF34E-E089-D884-487F-3B26E4F59A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12" name="Google Shape;512;g1340135a080_2_0:notes">
            <a:extLst>
              <a:ext uri="{FF2B5EF4-FFF2-40B4-BE49-F238E27FC236}">
                <a16:creationId xmlns:a16="http://schemas.microsoft.com/office/drawing/2014/main" id="{7EBFAA63-215A-1CA2-D4C4-D1A9A95C10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82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>
          <a:extLst>
            <a:ext uri="{FF2B5EF4-FFF2-40B4-BE49-F238E27FC236}">
              <a16:creationId xmlns:a16="http://schemas.microsoft.com/office/drawing/2014/main" id="{E2D90FD9-9451-3F41-E806-54D572971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161ca7da69_2_7:notes">
            <a:extLst>
              <a:ext uri="{FF2B5EF4-FFF2-40B4-BE49-F238E27FC236}">
                <a16:creationId xmlns:a16="http://schemas.microsoft.com/office/drawing/2014/main" id="{5B19E43E-D0DD-0410-5F3A-B8D708B0B2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97" name="Google Shape;297;g2161ca7da69_2_7:notes">
            <a:extLst>
              <a:ext uri="{FF2B5EF4-FFF2-40B4-BE49-F238E27FC236}">
                <a16:creationId xmlns:a16="http://schemas.microsoft.com/office/drawing/2014/main" id="{6A8D0B62-7163-1C27-6F2C-865CC593F3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127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161ca7da69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97" name="Google Shape;297;g2161ca7da69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C3F9D441-A1B2-6614-E71A-915A66F40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6372DFA8-8639-94D2-0278-A2413EA651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264BB4AC-F345-8998-7FB0-AB0CE61901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2530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8147C4C3-CF5A-AB35-8E0F-B1EBDE942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9CD18602-3E41-A88A-4C34-6BBA01341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BBEC9D79-5A33-88D6-FB9D-B4E18161C8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989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55B7C118-E423-B313-9955-537C10A47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8C7B2C83-57E7-0167-DEE7-3BF1C679D8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65FB8AEE-9654-DB2A-1096-338F631D5C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rgbClr val="FFFF00"/>
                </a:highlight>
              </a:rPr>
              <a:t>Split into three slides, one for each dep variable</a:t>
            </a:r>
            <a:endParaRPr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55087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>
          <a:extLst>
            <a:ext uri="{FF2B5EF4-FFF2-40B4-BE49-F238E27FC236}">
              <a16:creationId xmlns:a16="http://schemas.microsoft.com/office/drawing/2014/main" id="{C954B209-467D-00C4-FEE5-CA9CD11DC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dd46dd1d67_2_5:notes">
            <a:extLst>
              <a:ext uri="{FF2B5EF4-FFF2-40B4-BE49-F238E27FC236}">
                <a16:creationId xmlns:a16="http://schemas.microsoft.com/office/drawing/2014/main" id="{40256CF0-299F-9C26-E098-706B9B5F59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26" name="Google Shape;326;g1dd46dd1d67_2_5:notes">
            <a:extLst>
              <a:ext uri="{FF2B5EF4-FFF2-40B4-BE49-F238E27FC236}">
                <a16:creationId xmlns:a16="http://schemas.microsoft.com/office/drawing/2014/main" id="{781C35D9-8FDD-1F9F-C617-3133F2768F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409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>
          <a:extLst>
            <a:ext uri="{FF2B5EF4-FFF2-40B4-BE49-F238E27FC236}">
              <a16:creationId xmlns:a16="http://schemas.microsoft.com/office/drawing/2014/main" id="{024445A4-1456-3F21-568B-13198256B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340135a080_2_0:notes">
            <a:extLst>
              <a:ext uri="{FF2B5EF4-FFF2-40B4-BE49-F238E27FC236}">
                <a16:creationId xmlns:a16="http://schemas.microsoft.com/office/drawing/2014/main" id="{8EAFD250-6775-F854-04AE-310DD029D1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12" name="Google Shape;512;g1340135a080_2_0:notes">
            <a:extLst>
              <a:ext uri="{FF2B5EF4-FFF2-40B4-BE49-F238E27FC236}">
                <a16:creationId xmlns:a16="http://schemas.microsoft.com/office/drawing/2014/main" id="{2210A38C-9CBE-1E70-237D-4E03AB18AC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743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56DEA8FF-D9C2-F340-957B-DCACA1E90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1CE2216A-76FB-01A2-28A7-3126AFC5AC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D38917BA-55F4-B312-46F9-62CB4A5481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687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8ED9DA86-3555-65F8-073D-E247CE050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5788DEDB-40B3-733B-51D7-7040104F4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EF129072-2BF9-5E00-7DD1-9FF5E48621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0015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BAE5424E-3345-E6FA-928D-1B7750601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F610447B-D737-5053-3D19-7AB6C5D0C4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A07C839D-A0B2-0C9A-22AD-70D31B51BE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9407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B6BD714D-09B9-E8F7-81A5-8F22EFC99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9F7292A6-9D65-32FF-77A0-C03F14D48A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494BE112-35A6-BC77-191A-7CB3E66526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02901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>
          <a:extLst>
            <a:ext uri="{FF2B5EF4-FFF2-40B4-BE49-F238E27FC236}">
              <a16:creationId xmlns:a16="http://schemas.microsoft.com/office/drawing/2014/main" id="{EEEC50F3-741A-E7A2-AE06-E24782D28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161ca7da69_2_7:notes">
            <a:extLst>
              <a:ext uri="{FF2B5EF4-FFF2-40B4-BE49-F238E27FC236}">
                <a16:creationId xmlns:a16="http://schemas.microsoft.com/office/drawing/2014/main" id="{2D8F4A0C-E8E5-97E9-8C6A-043E573741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97" name="Google Shape;297;g2161ca7da69_2_7:notes">
            <a:extLst>
              <a:ext uri="{FF2B5EF4-FFF2-40B4-BE49-F238E27FC236}">
                <a16:creationId xmlns:a16="http://schemas.microsoft.com/office/drawing/2014/main" id="{59C8B901-FDB1-A301-3256-E0613D0975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19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D7C36B6F-9BF2-3A65-9926-13CBBFBCE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4C4F9179-028C-A069-B9D8-BA308AB2AF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C06FCF81-14BF-3D43-8664-6A87109023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7314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52DC3882-63A5-EA52-87F0-2B627AA33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0C60AB4D-43E0-28BC-8059-FB78811E90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60C19D5F-059A-ABCB-CF96-9662AB5021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 back practical applications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4416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3DBEDFF1-BC3E-8275-0447-8C3B98463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A49DFF03-49ED-8C0C-EB96-F5155B0764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E94FA355-0A72-335B-AD39-C5DF16DF0F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215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4F240281-E6FF-22AE-03B1-7C689E50E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8194178D-78AF-07F2-F0CA-96731E06DE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9C7530B4-5398-067F-52D0-1046F2FD8C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9226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>
          <a:extLst>
            <a:ext uri="{FF2B5EF4-FFF2-40B4-BE49-F238E27FC236}">
              <a16:creationId xmlns:a16="http://schemas.microsoft.com/office/drawing/2014/main" id="{8702049F-B668-546D-6F1A-4C48FD359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161ca7da69_2_7:notes">
            <a:extLst>
              <a:ext uri="{FF2B5EF4-FFF2-40B4-BE49-F238E27FC236}">
                <a16:creationId xmlns:a16="http://schemas.microsoft.com/office/drawing/2014/main" id="{5C6FA155-9EB9-28FE-0ECB-092DDEFB07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97" name="Google Shape;297;g2161ca7da69_2_7:notes">
            <a:extLst>
              <a:ext uri="{FF2B5EF4-FFF2-40B4-BE49-F238E27FC236}">
                <a16:creationId xmlns:a16="http://schemas.microsoft.com/office/drawing/2014/main" id="{F48B1751-0D5B-7C37-24F7-C16D5D9944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91556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41DCDCFF-526D-22C5-726D-2088FFA00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B7DB0A24-168E-54F1-859E-FC998B5396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61D847CA-499C-818A-4980-D082BFA018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8424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871CA0B0-AE95-C2CF-D6C5-1D0090245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2C3B61B9-76F2-C49F-AD1F-9562127A8A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8C925A8A-AB84-DADB-9319-397DC8C864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4839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E2C9819A-FFC8-E39B-4647-27800BFB6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36FDC7EF-B274-08E2-6C2B-F733A83720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03799578-2185-93FB-EC60-70206192EB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6411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97581D4B-5CEC-88C9-1FF9-9BE8F16AB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CFCAAC4A-437E-5478-C466-D1F95A3ECE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5172A1FB-FAC4-B79B-FB55-E5758B1796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6905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>
          <a:extLst>
            <a:ext uri="{FF2B5EF4-FFF2-40B4-BE49-F238E27FC236}">
              <a16:creationId xmlns:a16="http://schemas.microsoft.com/office/drawing/2014/main" id="{89575C99-D670-7C76-7059-93840234F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dd46dd1d67_2_5:notes">
            <a:extLst>
              <a:ext uri="{FF2B5EF4-FFF2-40B4-BE49-F238E27FC236}">
                <a16:creationId xmlns:a16="http://schemas.microsoft.com/office/drawing/2014/main" id="{BD2605A5-0520-CA98-ADBE-E9C68FA87A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26" name="Google Shape;326;g1dd46dd1d67_2_5:notes">
            <a:extLst>
              <a:ext uri="{FF2B5EF4-FFF2-40B4-BE49-F238E27FC236}">
                <a16:creationId xmlns:a16="http://schemas.microsoft.com/office/drawing/2014/main" id="{3F4ED120-92F8-76A5-6F28-15CD8A7DFC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78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B8A588F2-10E2-240C-845C-422EFAA7E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02FE0B7B-3364-B696-31B4-B343E6E90A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2F08F78B-5C60-7E57-715C-FB3187118C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191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E6AE71C2-8953-7B52-4950-6D2CAE257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F6A0ED5C-46D0-205D-81D9-D418E4EFE0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21EAC106-06F1-B94A-A7B9-A3ED8270A4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0569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67F367E2-BED7-3418-248D-8ABCCA3A0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1EE54B31-12A8-D3A6-3716-8F7752CF03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7443C23B-FD41-E6FE-D9C0-801EBDC332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4184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885741C6-0E31-6330-3D58-70FD6ADF3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EDAB7BED-4A60-059E-7E19-8BD9164B86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44CAFEBD-4C4C-8399-A83F-63BFF3A9D2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5086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755ECA4D-1757-91DE-ACFE-FCF4F2D25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9FF95996-9AB4-C889-E07F-D30B3AAC7F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957AAB0A-8BD4-E7C9-5A36-0B53E99D3A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5637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>
          <a:extLst>
            <a:ext uri="{FF2B5EF4-FFF2-40B4-BE49-F238E27FC236}">
              <a16:creationId xmlns:a16="http://schemas.microsoft.com/office/drawing/2014/main" id="{D680D249-DE2C-2BAE-1235-EDE04BDD6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340135a080_2_0:notes">
            <a:extLst>
              <a:ext uri="{FF2B5EF4-FFF2-40B4-BE49-F238E27FC236}">
                <a16:creationId xmlns:a16="http://schemas.microsoft.com/office/drawing/2014/main" id="{62D09766-EE16-A96F-9AF9-89F8C0C47B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12" name="Google Shape;512;g1340135a080_2_0:notes">
            <a:extLst>
              <a:ext uri="{FF2B5EF4-FFF2-40B4-BE49-F238E27FC236}">
                <a16:creationId xmlns:a16="http://schemas.microsoft.com/office/drawing/2014/main" id="{6BF088F4-874A-82C4-A04B-972C37479C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9432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B6AB7B22-4BCE-820B-16B6-EF4349D6A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FBDA1CD3-1B28-6901-DB98-FBEEE0AB1D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E4458E4C-5D71-0A1D-9D3A-E347F2CDD1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5444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0A5F5AD3-C455-C28E-00C8-249D96FF4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D6D71A36-C08D-84CA-526E-95210E85E1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E0D8E21B-8741-55F0-6728-B057CA6024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pmc.ncbi.nlm.nih.gov</a:t>
            </a:r>
            <a:r>
              <a:rPr lang="en-US" dirty="0"/>
              <a:t>/articles/PMC6730531/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32516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BD51F6DA-02ED-477A-8C6E-348F79253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3C4FD045-DE48-808C-46D1-78514B4B21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B5EA6DA6-C266-B105-DEA1-95DE8A2147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5330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CDB94684-9233-3113-F7A0-EAF94B18F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430293C6-102A-CCB0-CC2A-CCBD42169D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D8EFCB65-C7B0-74C5-65CE-ECCA1741E4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47729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4277A7B1-2374-3F77-2251-0B390DADB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2A4447E4-E2D9-7E69-475E-8087D6F409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EED04C19-3EE1-B5BE-A09E-6791285D3A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8838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455DB0E9-26D4-4BE5-8E26-0A21767C0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4CF29392-B9CE-76BA-F9BE-27DD9657D6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71C675BB-C21D-9346-0279-C62CAE370C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123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37751926-137F-5517-7FAB-47ED46E91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F335AD63-484B-882A-239D-581828A254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602A7424-4E98-638C-F412-61889E4862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117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2147A236-E6B2-9EC1-54B2-6DBFF1519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0E755334-8511-03F2-2D8E-5EB3C382D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EA8666AF-E487-7E96-391B-B49B4870A8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227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>
          <a:extLst>
            <a:ext uri="{FF2B5EF4-FFF2-40B4-BE49-F238E27FC236}">
              <a16:creationId xmlns:a16="http://schemas.microsoft.com/office/drawing/2014/main" id="{780EF65A-628B-E0F4-4522-E73CE3CB2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340135a080_2_0:notes">
            <a:extLst>
              <a:ext uri="{FF2B5EF4-FFF2-40B4-BE49-F238E27FC236}">
                <a16:creationId xmlns:a16="http://schemas.microsoft.com/office/drawing/2014/main" id="{7BF03B3C-3B6E-78C0-28E9-070AAC357A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12" name="Google Shape;512;g1340135a080_2_0:notes">
            <a:extLst>
              <a:ext uri="{FF2B5EF4-FFF2-40B4-BE49-F238E27FC236}">
                <a16:creationId xmlns:a16="http://schemas.microsoft.com/office/drawing/2014/main" id="{35AE16A3-818E-CEDC-E15B-4136613655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697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>
          <a:extLst>
            <a:ext uri="{FF2B5EF4-FFF2-40B4-BE49-F238E27FC236}">
              <a16:creationId xmlns:a16="http://schemas.microsoft.com/office/drawing/2014/main" id="{EE3FB5B5-C01A-746C-F3A4-BD820B8B5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340135a080_2_0:notes">
            <a:extLst>
              <a:ext uri="{FF2B5EF4-FFF2-40B4-BE49-F238E27FC236}">
                <a16:creationId xmlns:a16="http://schemas.microsoft.com/office/drawing/2014/main" id="{14473874-09D8-ACDE-EE37-A22C9F0284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12" name="Google Shape;512;g1340135a080_2_0:notes">
            <a:extLst>
              <a:ext uri="{FF2B5EF4-FFF2-40B4-BE49-F238E27FC236}">
                <a16:creationId xmlns:a16="http://schemas.microsoft.com/office/drawing/2014/main" id="{381DA59A-23C9-6B4B-8791-4EC7346E0C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717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>
          <a:extLst>
            <a:ext uri="{FF2B5EF4-FFF2-40B4-BE49-F238E27FC236}">
              <a16:creationId xmlns:a16="http://schemas.microsoft.com/office/drawing/2014/main" id="{70A9BB30-91ED-F66C-5851-37F27D45B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a42a0b69e4_0_8:notes">
            <a:extLst>
              <a:ext uri="{FF2B5EF4-FFF2-40B4-BE49-F238E27FC236}">
                <a16:creationId xmlns:a16="http://schemas.microsoft.com/office/drawing/2014/main" id="{97677069-D6C6-CC8E-3657-A07AD10271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54" name="Google Shape;754;g2a42a0b69e4_0_8:notes">
            <a:extLst>
              <a:ext uri="{FF2B5EF4-FFF2-40B4-BE49-F238E27FC236}">
                <a16:creationId xmlns:a16="http://schemas.microsoft.com/office/drawing/2014/main" id="{A6ADFC7C-0F75-D64C-60D3-1198365910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 END: therefore agnostic, ecosystem-level biosignatures become a viable area of exploration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457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529038"/>
            <a:ext cx="6919800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721100"/>
            <a:ext cx="2308200" cy="7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86316" y="-769880"/>
            <a:ext cx="9276274" cy="9176905"/>
            <a:chOff x="-386316" y="-769880"/>
            <a:chExt cx="9276274" cy="9176905"/>
          </a:xfrm>
        </p:grpSpPr>
        <p:sp>
          <p:nvSpPr>
            <p:cNvPr id="12" name="Google Shape;12;p2"/>
            <p:cNvSpPr/>
            <p:nvPr/>
          </p:nvSpPr>
          <p:spPr>
            <a:xfrm>
              <a:off x="7629958" y="3058625"/>
              <a:ext cx="1260000" cy="53484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736200" y="3879112"/>
              <a:ext cx="1260000" cy="3707400"/>
            </a:xfrm>
            <a:prstGeom prst="roundRect">
              <a:avLst>
                <a:gd name="adj" fmla="val 50000"/>
              </a:avLst>
            </a:prstGeom>
            <a:solidFill>
              <a:srgbClr val="74CEC4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312387" y="-769880"/>
              <a:ext cx="677400" cy="18285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-38477" y="-27518"/>
              <a:ext cx="698700" cy="698700"/>
            </a:xfrm>
            <a:prstGeom prst="chord">
              <a:avLst>
                <a:gd name="adj1" fmla="val 5399387"/>
                <a:gd name="adj2" fmla="val 16200000"/>
              </a:avLst>
            </a:prstGeom>
            <a:solidFill>
              <a:srgbClr val="74CEC4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10800000">
              <a:off x="-386316" y="-27518"/>
              <a:ext cx="698700" cy="698700"/>
            </a:xfrm>
            <a:prstGeom prst="chord">
              <a:avLst>
                <a:gd name="adj1" fmla="val 5399387"/>
                <a:gd name="adj2" fmla="val 16200000"/>
              </a:avLst>
            </a:prstGeom>
            <a:solidFill>
              <a:srgbClr val="F2557A">
                <a:alpha val="524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30"/>
          <p:cNvGrpSpPr/>
          <p:nvPr/>
        </p:nvGrpSpPr>
        <p:grpSpPr>
          <a:xfrm>
            <a:off x="-363114" y="-686855"/>
            <a:ext cx="9835298" cy="6115780"/>
            <a:chOff x="-363114" y="-686855"/>
            <a:chExt cx="9835298" cy="6115780"/>
          </a:xfrm>
        </p:grpSpPr>
        <p:sp>
          <p:nvSpPr>
            <p:cNvPr id="247" name="Google Shape;247;p30"/>
            <p:cNvSpPr/>
            <p:nvPr/>
          </p:nvSpPr>
          <p:spPr>
            <a:xfrm flipH="1">
              <a:off x="8812484" y="4331375"/>
              <a:ext cx="277200" cy="27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248" name="Google Shape;248;p30"/>
            <p:cNvSpPr/>
            <p:nvPr/>
          </p:nvSpPr>
          <p:spPr>
            <a:xfrm rot="10800000" flipH="1">
              <a:off x="-173878" y="-686855"/>
              <a:ext cx="677400" cy="1828500"/>
            </a:xfrm>
            <a:prstGeom prst="roundRect">
              <a:avLst>
                <a:gd name="adj" fmla="val 50000"/>
              </a:avLst>
            </a:prstGeom>
            <a:solidFill>
              <a:srgbClr val="74CEC4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249" name="Google Shape;249;p30"/>
            <p:cNvSpPr/>
            <p:nvPr/>
          </p:nvSpPr>
          <p:spPr>
            <a:xfrm flipH="1">
              <a:off x="-363114" y="781582"/>
              <a:ext cx="698700" cy="698700"/>
            </a:xfrm>
            <a:prstGeom prst="chord">
              <a:avLst>
                <a:gd name="adj1" fmla="val 5399387"/>
                <a:gd name="adj2" fmla="val 162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250" name="Google Shape;250;p30"/>
            <p:cNvSpPr/>
            <p:nvPr/>
          </p:nvSpPr>
          <p:spPr>
            <a:xfrm flipH="1">
              <a:off x="8812484" y="4769225"/>
              <a:ext cx="659700" cy="659700"/>
            </a:xfrm>
            <a:prstGeom prst="ellipse">
              <a:avLst/>
            </a:prstGeom>
            <a:solidFill>
              <a:srgbClr val="EE325F">
                <a:alpha val="7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13225" y="2271750"/>
            <a:ext cx="3318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267988"/>
            <a:ext cx="132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13225" y="3356325"/>
            <a:ext cx="3318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lt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2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4" name="Google Shape;24;p4"/>
          <p:cNvGrpSpPr/>
          <p:nvPr/>
        </p:nvGrpSpPr>
        <p:grpSpPr>
          <a:xfrm>
            <a:off x="-363114" y="-686855"/>
            <a:ext cx="9835298" cy="6115780"/>
            <a:chOff x="-363114" y="-686855"/>
            <a:chExt cx="9835298" cy="6115780"/>
          </a:xfrm>
        </p:grpSpPr>
        <p:sp>
          <p:nvSpPr>
            <p:cNvPr id="25" name="Google Shape;25;p4"/>
            <p:cNvSpPr/>
            <p:nvPr/>
          </p:nvSpPr>
          <p:spPr>
            <a:xfrm flipH="1">
              <a:off x="8812484" y="4331375"/>
              <a:ext cx="277200" cy="27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 rot="10800000" flipH="1">
              <a:off x="-173878" y="-686855"/>
              <a:ext cx="677400" cy="1828500"/>
            </a:xfrm>
            <a:prstGeom prst="roundRect">
              <a:avLst>
                <a:gd name="adj" fmla="val 50000"/>
              </a:avLst>
            </a:prstGeom>
            <a:solidFill>
              <a:srgbClr val="74CEC4">
                <a:alpha val="6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 flipH="1">
              <a:off x="-363114" y="781582"/>
              <a:ext cx="698700" cy="698700"/>
            </a:xfrm>
            <a:prstGeom prst="chord">
              <a:avLst>
                <a:gd name="adj1" fmla="val 5399387"/>
                <a:gd name="adj2" fmla="val 162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 flipH="1">
              <a:off x="8812484" y="4769225"/>
              <a:ext cx="659700" cy="659700"/>
            </a:xfrm>
            <a:prstGeom prst="ellipse">
              <a:avLst/>
            </a:prstGeom>
            <a:solidFill>
              <a:srgbClr val="F2557A">
                <a:alpha val="65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720000" y="3555900"/>
            <a:ext cx="7704000" cy="9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720000" y="1888700"/>
            <a:ext cx="7704000" cy="9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720000" y="1387700"/>
            <a:ext cx="7704000" cy="5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720000" y="3054950"/>
            <a:ext cx="7704000" cy="5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35" name="Google Shape;35;p5"/>
          <p:cNvGrpSpPr/>
          <p:nvPr/>
        </p:nvGrpSpPr>
        <p:grpSpPr>
          <a:xfrm flipH="1">
            <a:off x="-286914" y="-686855"/>
            <a:ext cx="9835298" cy="2270105"/>
            <a:chOff x="-363114" y="-686855"/>
            <a:chExt cx="9835298" cy="2270105"/>
          </a:xfrm>
        </p:grpSpPr>
        <p:sp>
          <p:nvSpPr>
            <p:cNvPr id="36" name="Google Shape;36;p5"/>
            <p:cNvSpPr/>
            <p:nvPr/>
          </p:nvSpPr>
          <p:spPr>
            <a:xfrm flipH="1">
              <a:off x="8812484" y="1306050"/>
              <a:ext cx="277200" cy="277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0800000" flipH="1">
              <a:off x="-173878" y="-686855"/>
              <a:ext cx="677400" cy="1828500"/>
            </a:xfrm>
            <a:prstGeom prst="roundRect">
              <a:avLst>
                <a:gd name="adj" fmla="val 50000"/>
              </a:avLst>
            </a:prstGeom>
            <a:solidFill>
              <a:srgbClr val="74CEC4">
                <a:alpha val="6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 flipH="1">
              <a:off x="-363114" y="781582"/>
              <a:ext cx="698700" cy="698700"/>
            </a:xfrm>
            <a:prstGeom prst="chord">
              <a:avLst>
                <a:gd name="adj1" fmla="val 5399387"/>
                <a:gd name="adj2" fmla="val 162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9" name="Google Shape;39;p5"/>
            <p:cNvSpPr/>
            <p:nvPr/>
          </p:nvSpPr>
          <p:spPr>
            <a:xfrm flipH="1">
              <a:off x="8812484" y="539500"/>
              <a:ext cx="659700" cy="659700"/>
            </a:xfrm>
            <a:prstGeom prst="ellipse">
              <a:avLst/>
            </a:prstGeom>
            <a:solidFill>
              <a:srgbClr val="F2557A">
                <a:alpha val="65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644450" y="1307100"/>
            <a:ext cx="5855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53" name="Google Shape;53;p8"/>
          <p:cNvGrpSpPr/>
          <p:nvPr/>
        </p:nvGrpSpPr>
        <p:grpSpPr>
          <a:xfrm>
            <a:off x="-2427224" y="-404176"/>
            <a:ext cx="12836711" cy="5212846"/>
            <a:chOff x="-2427224" y="-404176"/>
            <a:chExt cx="12836711" cy="5212846"/>
          </a:xfrm>
        </p:grpSpPr>
        <p:sp>
          <p:nvSpPr>
            <p:cNvPr id="54" name="Google Shape;54;p8"/>
            <p:cNvSpPr/>
            <p:nvPr/>
          </p:nvSpPr>
          <p:spPr>
            <a:xfrm rot="5400000" flipH="1">
              <a:off x="8153579" y="4331379"/>
              <a:ext cx="277200" cy="27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5400000" flipH="1">
              <a:off x="-1008524" y="-1822876"/>
              <a:ext cx="874500" cy="3711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5400000" flipH="1">
              <a:off x="-1008555" y="-633201"/>
              <a:ext cx="874500" cy="2573100"/>
            </a:xfrm>
            <a:prstGeom prst="roundRect">
              <a:avLst>
                <a:gd name="adj" fmla="val 50000"/>
              </a:avLst>
            </a:prstGeom>
            <a:solidFill>
              <a:srgbClr val="F6F6F6">
                <a:alpha val="2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 rot="5400000">
              <a:off x="9156537" y="3555720"/>
              <a:ext cx="677400" cy="1828500"/>
            </a:xfrm>
            <a:prstGeom prst="roundRect">
              <a:avLst>
                <a:gd name="adj" fmla="val 50000"/>
              </a:avLst>
            </a:prstGeom>
            <a:solidFill>
              <a:srgbClr val="0584A4">
                <a:alpha val="4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20000" y="1413525"/>
            <a:ext cx="4294800" cy="20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20000" y="3508800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 hasCustomPrompt="1"/>
          </p:nvPr>
        </p:nvSpPr>
        <p:spPr>
          <a:xfrm>
            <a:off x="1906200" y="1777975"/>
            <a:ext cx="5331600" cy="103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1"/>
          <p:cNvSpPr txBox="1">
            <a:spLocks noGrp="1"/>
          </p:cNvSpPr>
          <p:nvPr>
            <p:ph type="subTitle" idx="1"/>
          </p:nvPr>
        </p:nvSpPr>
        <p:spPr>
          <a:xfrm>
            <a:off x="1906200" y="3168125"/>
            <a:ext cx="53316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1"/>
          <p:cNvGrpSpPr/>
          <p:nvPr/>
        </p:nvGrpSpPr>
        <p:grpSpPr>
          <a:xfrm>
            <a:off x="579550" y="-5059050"/>
            <a:ext cx="8158450" cy="15215050"/>
            <a:chOff x="579550" y="-5059050"/>
            <a:chExt cx="8158450" cy="15215050"/>
          </a:xfrm>
        </p:grpSpPr>
        <p:sp>
          <p:nvSpPr>
            <p:cNvPr id="68" name="Google Shape;68;p11"/>
            <p:cNvSpPr/>
            <p:nvPr/>
          </p:nvSpPr>
          <p:spPr>
            <a:xfrm flipH="1">
              <a:off x="579550" y="-5059050"/>
              <a:ext cx="1026600" cy="6297300"/>
            </a:xfrm>
            <a:prstGeom prst="roundRect">
              <a:avLst>
                <a:gd name="adj" fmla="val 50000"/>
              </a:avLst>
            </a:prstGeom>
            <a:solidFill>
              <a:srgbClr val="74CEC4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69" name="Google Shape;69;p11"/>
            <p:cNvSpPr/>
            <p:nvPr/>
          </p:nvSpPr>
          <p:spPr>
            <a:xfrm flipH="1">
              <a:off x="7711400" y="3858700"/>
              <a:ext cx="1026600" cy="6297300"/>
            </a:xfrm>
            <a:prstGeom prst="roundRect">
              <a:avLst>
                <a:gd name="adj" fmla="val 50000"/>
              </a:avLst>
            </a:prstGeom>
            <a:solidFill>
              <a:srgbClr val="F2557A">
                <a:alpha val="65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/>
          <p:nvPr/>
        </p:nvSpPr>
        <p:spPr>
          <a:xfrm flipH="1">
            <a:off x="8312375" y="-678400"/>
            <a:ext cx="1648800" cy="164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42" name="Google Shape;242;p29"/>
          <p:cNvSpPr/>
          <p:nvPr/>
        </p:nvSpPr>
        <p:spPr>
          <a:xfrm rot="5400000" flipH="1">
            <a:off x="-27100" y="4612200"/>
            <a:ext cx="536100" cy="52650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43" name="Google Shape;243;p29"/>
          <p:cNvSpPr/>
          <p:nvPr/>
        </p:nvSpPr>
        <p:spPr>
          <a:xfrm flipH="1">
            <a:off x="171200" y="4469010"/>
            <a:ext cx="526500" cy="526500"/>
          </a:xfrm>
          <a:prstGeom prst="ellipse">
            <a:avLst/>
          </a:prstGeom>
          <a:solidFill>
            <a:srgbClr val="0584A4">
              <a:alpha val="3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44" name="Google Shape;244;p29"/>
          <p:cNvSpPr/>
          <p:nvPr/>
        </p:nvSpPr>
        <p:spPr>
          <a:xfrm>
            <a:off x="7819550" y="-3825506"/>
            <a:ext cx="1483500" cy="4365000"/>
          </a:xfrm>
          <a:prstGeom prst="roundRect">
            <a:avLst>
              <a:gd name="adj" fmla="val 50000"/>
            </a:avLst>
          </a:prstGeom>
          <a:solidFill>
            <a:srgbClr val="FFFFFF">
              <a:alpha val="41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7" r:id="rId7"/>
    <p:sldLayoutId id="2147483658" r:id="rId8"/>
    <p:sldLayoutId id="2147483675" r:id="rId9"/>
    <p:sldLayoutId id="2147483676" r:id="rId10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 txBox="1">
            <a:spLocks noGrp="1"/>
          </p:cNvSpPr>
          <p:nvPr>
            <p:ph type="ctrTitle"/>
          </p:nvPr>
        </p:nvSpPr>
        <p:spPr>
          <a:xfrm>
            <a:off x="709992" y="1330539"/>
            <a:ext cx="6919800" cy="24824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Examining Coexistence </a:t>
            </a:r>
            <a:br>
              <a:rPr lang="en-US" dirty="0"/>
            </a:br>
            <a:r>
              <a:rPr lang="en-US" dirty="0"/>
              <a:t>in a Simulated Microbial Environment for Agnostic Life Detection</a:t>
            </a:r>
            <a:endParaRPr dirty="0"/>
          </a:p>
        </p:txBody>
      </p:sp>
      <p:sp>
        <p:nvSpPr>
          <p:cNvPr id="262" name="Google Shape;262;p34"/>
          <p:cNvSpPr txBox="1">
            <a:spLocks noGrp="1"/>
          </p:cNvSpPr>
          <p:nvPr>
            <p:ph type="subTitle" idx="1"/>
          </p:nvPr>
        </p:nvSpPr>
        <p:spPr>
          <a:xfrm>
            <a:off x="709992" y="3904822"/>
            <a:ext cx="3659270" cy="4602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oppins" pitchFamily="2" charset="77"/>
                <a:ea typeface="Albert Sans"/>
                <a:cs typeface="Poppins" pitchFamily="2" charset="77"/>
                <a:sym typeface="Albert Sans"/>
              </a:rPr>
              <a:t>Charly</a:t>
            </a:r>
            <a:r>
              <a:rPr lang="en" dirty="0">
                <a:latin typeface="Albert Sans"/>
                <a:ea typeface="Albert Sans"/>
                <a:cs typeface="Albert Sans"/>
                <a:sym typeface="Albert Sans"/>
              </a:rPr>
              <a:t> </a:t>
            </a:r>
            <a:r>
              <a:rPr lang="en" dirty="0">
                <a:latin typeface="Poppins" pitchFamily="2" charset="77"/>
                <a:ea typeface="Albert Sans"/>
                <a:cs typeface="Poppins" pitchFamily="2" charset="77"/>
                <a:sym typeface="Albert Sans"/>
              </a:rPr>
              <a:t>Bisson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600" dirty="0"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Poppins" pitchFamily="2" charset="77"/>
                <a:ea typeface="Albert Sans"/>
                <a:cs typeface="Poppins" pitchFamily="2" charset="77"/>
                <a:sym typeface="Albert Sans"/>
              </a:rPr>
              <a:t>Advisors: Sara Walker, Cole Mathis</a:t>
            </a:r>
            <a:endParaRPr sz="1400" dirty="0">
              <a:latin typeface="Poppins" pitchFamily="2" charset="77"/>
              <a:ea typeface="Albert Sans"/>
              <a:cs typeface="Poppins" pitchFamily="2" charset="77"/>
              <a:sym typeface="Albert Sans"/>
            </a:endParaRPr>
          </a:p>
        </p:txBody>
      </p:sp>
      <p:pic>
        <p:nvPicPr>
          <p:cNvPr id="11266" name="Picture 2" descr="Arizona Space Grant Consortium Logos | Arizona Space Grant Consortium">
            <a:extLst>
              <a:ext uri="{FF2B5EF4-FFF2-40B4-BE49-F238E27FC236}">
                <a16:creationId xmlns:a16="http://schemas.microsoft.com/office/drawing/2014/main" id="{46C17CFF-E6CE-471C-46B4-75D037BC0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792" y="323087"/>
            <a:ext cx="1182921" cy="183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arrett, The Honors College - Wikipedia">
            <a:extLst>
              <a:ext uri="{FF2B5EF4-FFF2-40B4-BE49-F238E27FC236}">
                <a16:creationId xmlns:a16="http://schemas.microsoft.com/office/drawing/2014/main" id="{153D66DB-1A5D-4D24-91DD-D51AD0986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32" y="286226"/>
            <a:ext cx="2486460" cy="90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ataportal Sign in">
            <a:extLst>
              <a:ext uri="{FF2B5EF4-FFF2-40B4-BE49-F238E27FC236}">
                <a16:creationId xmlns:a16="http://schemas.microsoft.com/office/drawing/2014/main" id="{A4A5E9C5-672D-0FFA-C325-91C9BC579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51" y="286226"/>
            <a:ext cx="3169028" cy="94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8B8825F8-6338-A9A3-B428-87F4420DE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C6597259-0171-3583-3ABD-BCC3A86E2B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Allometric scaling</a:t>
            </a:r>
            <a:endParaRPr dirty="0"/>
          </a:p>
        </p:txBody>
      </p:sp>
      <p:sp>
        <p:nvSpPr>
          <p:cNvPr id="757" name="Google Shape;757;p63">
            <a:extLst>
              <a:ext uri="{FF2B5EF4-FFF2-40B4-BE49-F238E27FC236}">
                <a16:creationId xmlns:a16="http://schemas.microsoft.com/office/drawing/2014/main" id="{962A4D35-A679-2A5A-40FD-81DA11F37D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9789" y="1067388"/>
            <a:ext cx="3107010" cy="1538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Physiological processes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change with size</a:t>
            </a:r>
            <a:endParaRPr lang="en-US" sz="16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endParaRPr lang="en-US" sz="1600" b="1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r>
              <a:rPr lang="en-US" sz="1600" b="1" dirty="0">
                <a:latin typeface="Poppins" pitchFamily="2" charset="77"/>
                <a:cs typeface="Poppins" pitchFamily="2" charset="77"/>
              </a:rPr>
              <a:t>Ex. 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Larger animals having faster basal metabolic rate</a:t>
            </a:r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3CFA9D0E-446F-D9C8-1D90-34D0995CE34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747384" y="1215750"/>
            <a:ext cx="4880938" cy="3233100"/>
          </a:xfrm>
          <a:prstGeom prst="rect">
            <a:avLst/>
          </a:prstGeom>
          <a:ln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627880-AC87-D4F9-CB93-AF6ECAE4F2BF}"/>
              </a:ext>
            </a:extLst>
          </p:cNvPr>
          <p:cNvSpPr txBox="1"/>
          <p:nvPr/>
        </p:nvSpPr>
        <p:spPr>
          <a:xfrm>
            <a:off x="7075375" y="4492986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(West et al., 2005)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5A8A748-9C96-2833-6793-DAC3C8E9029B}"/>
              </a:ext>
            </a:extLst>
          </p:cNvPr>
          <p:cNvSpPr/>
          <p:nvPr/>
        </p:nvSpPr>
        <p:spPr>
          <a:xfrm>
            <a:off x="563525" y="2970521"/>
            <a:ext cx="2902689" cy="17279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Widely</a:t>
            </a:r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observed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All sizes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All taxa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All levels </a:t>
            </a:r>
            <a:r>
              <a:rPr lang="en-US" dirty="0">
                <a:latin typeface="Poppins" pitchFamily="2" charset="77"/>
                <a:cs typeface="Poppins" pitchFamily="2" charset="77"/>
              </a:rPr>
              <a:t>of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77E649C-8CED-F5F5-A3B2-F1DF9A0CCCDD}"/>
                  </a:ext>
                </a:extLst>
              </p:cNvPr>
              <p:cNvSpPr/>
              <p:nvPr/>
            </p:nvSpPr>
            <p:spPr>
              <a:xfrm>
                <a:off x="6671932" y="584938"/>
                <a:ext cx="1956390" cy="865573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latin typeface="Poppins" pitchFamily="2" charset="77"/>
                    <a:cs typeface="Poppins" pitchFamily="2" charset="77"/>
                  </a:rPr>
                  <a:t>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77E649C-8CED-F5F5-A3B2-F1DF9A0CCC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932" y="584938"/>
                <a:ext cx="1956390" cy="865573"/>
              </a:xfrm>
              <a:prstGeom prst="roundRect">
                <a:avLst/>
              </a:prstGeom>
              <a:blipFill>
                <a:blip r:embed="rId4"/>
                <a:stretch>
                  <a:fillRect l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B52C4593-B828-9C22-F9CC-0A6D22763E4D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3FD25-90C1-8970-A20A-7A131C111C45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F5640C-AA1D-29B6-C15E-65FB134321E8}"/>
              </a:ext>
            </a:extLst>
          </p:cNvPr>
          <p:cNvSpPr/>
          <p:nvPr/>
        </p:nvSpPr>
        <p:spPr>
          <a:xfrm>
            <a:off x="5677788" y="4291404"/>
            <a:ext cx="1410555" cy="403164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Mass (log)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42EDF6-2E8F-443B-5CF1-A161BA035DCF}"/>
              </a:ext>
            </a:extLst>
          </p:cNvPr>
          <p:cNvSpPr/>
          <p:nvPr/>
        </p:nvSpPr>
        <p:spPr>
          <a:xfrm rot="16200000">
            <a:off x="2343218" y="2624660"/>
            <a:ext cx="2930325" cy="403164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Metabolic power (log)</a:t>
            </a:r>
          </a:p>
        </p:txBody>
      </p:sp>
    </p:spTree>
    <p:extLst>
      <p:ext uri="{BB962C8B-B14F-4D97-AF65-F5344CB8AC3E}">
        <p14:creationId xmlns:p14="http://schemas.microsoft.com/office/powerpoint/2010/main" val="2907528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BF7775D1-DCC6-C89A-E3F8-3F8A84E58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4FBE13A5-A215-598D-9950-8C773CB40B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so universal? </a:t>
            </a:r>
            <a:r>
              <a:rPr lang="en" u="sng" dirty="0"/>
              <a:t>Evolution</a:t>
            </a:r>
            <a:endParaRPr u="sng" dirty="0"/>
          </a:p>
        </p:txBody>
      </p:sp>
      <p:sp>
        <p:nvSpPr>
          <p:cNvPr id="757" name="Google Shape;757;p63">
            <a:extLst>
              <a:ext uri="{FF2B5EF4-FFF2-40B4-BE49-F238E27FC236}">
                <a16:creationId xmlns:a16="http://schemas.microsoft.com/office/drawing/2014/main" id="{D46F8327-FA8D-EEA0-8C4B-A69954F0FF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2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800" b="1" dirty="0">
                <a:latin typeface="Poppins" pitchFamily="2" charset="77"/>
                <a:cs typeface="Poppins" pitchFamily="2" charset="77"/>
              </a:rPr>
              <a:t>Optimization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 of:</a:t>
            </a: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	- resource usage </a:t>
            </a: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	- resource transport</a:t>
            </a: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	- reaction rate </a:t>
            </a: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For species of </a:t>
            </a:r>
            <a:r>
              <a:rPr lang="en-US" sz="1800" b="1" dirty="0">
                <a:latin typeface="Poppins" pitchFamily="2" charset="77"/>
                <a:cs typeface="Poppins" pitchFamily="2" charset="77"/>
              </a:rPr>
              <a:t>different sizes</a:t>
            </a: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endParaRPr lang="en-US" sz="1800" b="1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Energy utilization through space and time</a:t>
            </a: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	- First principles in physics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5E89CE0-3771-71C6-FEA2-AEED78FF471F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6B04BA-4A85-5DAC-CA11-8A2CD4DAC018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1026" name="Picture 2" descr="Charles Darwin Legacy">
            <a:extLst>
              <a:ext uri="{FF2B5EF4-FFF2-40B4-BE49-F238E27FC236}">
                <a16:creationId xmlns:a16="http://schemas.microsoft.com/office/drawing/2014/main" id="{D61E208C-BBD3-2356-AE9A-6698EB62F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96" y="1808001"/>
            <a:ext cx="2048598" cy="204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72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573DC014-5A75-A52B-E285-D85D17B2B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6C0A72D1-BB7E-AA6E-0AD9-5462FA1733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OBJECTIVE: observe this universal phenomenon</a:t>
            </a:r>
            <a:endParaRPr u="sng" dirty="0"/>
          </a:p>
        </p:txBody>
      </p:sp>
      <p:sp>
        <p:nvSpPr>
          <p:cNvPr id="757" name="Google Shape;757;p63">
            <a:extLst>
              <a:ext uri="{FF2B5EF4-FFF2-40B4-BE49-F238E27FC236}">
                <a16:creationId xmlns:a16="http://schemas.microsoft.com/office/drawing/2014/main" id="{D923D3D7-D2ED-8703-7692-8DC38D5477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690914"/>
            <a:ext cx="7704000" cy="2757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Measurable, agnostic byproducts of scaling prevalent at the ecosystem level</a:t>
            </a: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Start by </a:t>
            </a:r>
            <a:r>
              <a:rPr lang="en-US" sz="1800" b="1" dirty="0">
                <a:latin typeface="Poppins" pitchFamily="2" charset="77"/>
                <a:cs typeface="Poppins" pitchFamily="2" charset="77"/>
              </a:rPr>
              <a:t>modeling an ecosystem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0DF351E-7E9C-CA14-F4C8-A0B8BEC965ED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28C478-D7C9-7180-C117-4F0818090FAC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067942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>
          <a:extLst>
            <a:ext uri="{FF2B5EF4-FFF2-40B4-BE49-F238E27FC236}">
              <a16:creationId xmlns:a16="http://schemas.microsoft.com/office/drawing/2014/main" id="{B8C409ED-0901-607E-6493-5BF7B2204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4">
            <a:extLst>
              <a:ext uri="{FF2B5EF4-FFF2-40B4-BE49-F238E27FC236}">
                <a16:creationId xmlns:a16="http://schemas.microsoft.com/office/drawing/2014/main" id="{3440F87D-4089-F187-4808-5B8BCCB9BF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4450" y="1307100"/>
            <a:ext cx="5855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Model</a:t>
            </a:r>
            <a:endParaRPr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3519486-736F-73E9-9D30-A6FF8AA23BC5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FF5A6E-6C71-1CB7-94EB-E9001A1B7E58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041399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2A97A8C0-CAF5-FE46-0F45-93CF509EC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4D304EC9-F4B1-1434-223A-A2A27DC918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Kempes General </a:t>
            </a:r>
            <a:br>
              <a:rPr lang="en" dirty="0"/>
            </a:br>
            <a:r>
              <a:rPr lang="en" dirty="0"/>
              <a:t>Chemostat Model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27D44-859A-EEAE-0C89-F128B9C66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554933"/>
            <a:ext cx="3160884" cy="32331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Originally used to model phytoplankton growth experiments</a:t>
            </a: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>
              <a:buFontTx/>
              <a:buChar char="-"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Computational simulation</a:t>
            </a: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>
              <a:buFontTx/>
              <a:buChar char="-"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Very simple microbial ecosystem</a:t>
            </a:r>
          </a:p>
        </p:txBody>
      </p:sp>
      <p:pic>
        <p:nvPicPr>
          <p:cNvPr id="4" name="image7.png">
            <a:extLst>
              <a:ext uri="{FF2B5EF4-FFF2-40B4-BE49-F238E27FC236}">
                <a16:creationId xmlns:a16="http://schemas.microsoft.com/office/drawing/2014/main" id="{5677124A-BA50-3429-2A6B-78D4F4239DB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355467"/>
            <a:ext cx="4087568" cy="4432566"/>
          </a:xfrm>
          <a:prstGeom prst="rect">
            <a:avLst/>
          </a:prstGeom>
          <a:ln/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FB9FC8B-D607-F82C-2E9A-0FA1B5AC047E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374D27-CA71-635E-5703-E5D2B1720C1B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64818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2AAA90D2-E191-AA92-AF47-CAE42EF5B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E28DD5EA-EB24-7359-54C1-F3FE0628BE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it works:</a:t>
            </a:r>
            <a:endParaRPr dirty="0"/>
          </a:p>
        </p:txBody>
      </p:sp>
      <p:sp>
        <p:nvSpPr>
          <p:cNvPr id="757" name="Google Shape;757;p63">
            <a:extLst>
              <a:ext uri="{FF2B5EF4-FFF2-40B4-BE49-F238E27FC236}">
                <a16:creationId xmlns:a16="http://schemas.microsoft.com/office/drawing/2014/main" id="{4A1C7A6B-7ABF-21F9-032F-799A30BE94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2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Tx/>
              <a:buChar char="-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Consumer-resource model</a:t>
            </a:r>
          </a:p>
          <a:p>
            <a:pPr lvl="1">
              <a:buFontTx/>
              <a:buChar char="-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Ecological model where multiple consumers vie for the same resources without any interactions other than competition </a:t>
            </a:r>
          </a:p>
          <a:p>
            <a:pPr marL="596900" lvl="1" indent="0">
              <a:buNone/>
            </a:pPr>
            <a:endParaRPr lang="en-US" sz="1600" dirty="0">
              <a:latin typeface="Poppins" pitchFamily="2" charset="77"/>
              <a:cs typeface="Poppins" pitchFamily="2" charset="77"/>
            </a:endParaRPr>
          </a:p>
          <a:p>
            <a:pPr>
              <a:buFontTx/>
              <a:buChar char="-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Ordinary differential equations (ODEs)</a:t>
            </a:r>
          </a:p>
          <a:p>
            <a:pPr lvl="1">
              <a:buFontTx/>
              <a:buChar char="-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Have only one independent variable (time)</a:t>
            </a:r>
          </a:p>
          <a:p>
            <a:pPr>
              <a:buFontTx/>
              <a:buChar char="-"/>
            </a:pPr>
            <a:endParaRPr sz="16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08CC7C2-B13B-3B20-1FF7-9417EE78B8BF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1B478D-B15B-EF65-4742-E41E8FA38EDD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826632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30E9B2B1-D9C8-825D-51C6-E5BCD9A05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3BCF9AAE-FC4E-6976-A65D-616C93DBC1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Associated Biosignature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58ED68-736C-3E51-E317-7EE5E6AA0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07" y="1215750"/>
            <a:ext cx="6469911" cy="355223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8722A7D-977E-0422-7B97-79DB3B987931}"/>
              </a:ext>
            </a:extLst>
          </p:cNvPr>
          <p:cNvSpPr/>
          <p:nvPr/>
        </p:nvSpPr>
        <p:spPr>
          <a:xfrm>
            <a:off x="361507" y="1893283"/>
            <a:ext cx="1765005" cy="21971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latin typeface="Poppins" pitchFamily="2" charset="77"/>
                <a:cs typeface="Poppins" pitchFamily="2" charset="77"/>
              </a:rPr>
              <a:t>Differences in resource abundance </a:t>
            </a:r>
            <a:r>
              <a:rPr lang="en-US" sz="1800" u="sng" dirty="0">
                <a:latin typeface="Poppins" pitchFamily="2" charset="77"/>
                <a:cs typeface="Poppins" pitchFamily="2" charset="77"/>
              </a:rPr>
              <a:t>internal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 and </a:t>
            </a:r>
            <a:r>
              <a:rPr lang="en-US" sz="1800" u="sng" dirty="0">
                <a:latin typeface="Poppins" pitchFamily="2" charset="77"/>
                <a:cs typeface="Poppins" pitchFamily="2" charset="77"/>
              </a:rPr>
              <a:t>external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 to a cell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BDDE1D5-3B85-BAF8-C870-768719607420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8EC8F-3AF2-85F8-9D81-5E9D6177EDE0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625916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>
          <a:extLst>
            <a:ext uri="{FF2B5EF4-FFF2-40B4-BE49-F238E27FC236}">
              <a16:creationId xmlns:a16="http://schemas.microsoft.com/office/drawing/2014/main" id="{D1E31369-FF36-9078-FAB3-0AC025768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3">
            <a:extLst>
              <a:ext uri="{FF2B5EF4-FFF2-40B4-BE49-F238E27FC236}">
                <a16:creationId xmlns:a16="http://schemas.microsoft.com/office/drawing/2014/main" id="{BDF14DAB-965E-7253-EC45-BBF2262335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319488"/>
            <a:ext cx="7704000" cy="16070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Prerequisite to this Biosignature: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Coexistence</a:t>
            </a:r>
            <a:endParaRPr dirty="0"/>
          </a:p>
        </p:txBody>
      </p:sp>
      <p:sp>
        <p:nvSpPr>
          <p:cNvPr id="518" name="Google Shape;518;p53">
            <a:extLst>
              <a:ext uri="{FF2B5EF4-FFF2-40B4-BE49-F238E27FC236}">
                <a16:creationId xmlns:a16="http://schemas.microsoft.com/office/drawing/2014/main" id="{47A0AB94-B407-D579-EF7E-20B90EE94EBB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720000" y="3179135"/>
            <a:ext cx="7704000" cy="5044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An </a:t>
            </a:r>
            <a:r>
              <a:rPr lang="en" b="0" u="sng" dirty="0"/>
              <a:t>ecosystem</a:t>
            </a:r>
            <a:r>
              <a:rPr lang="en" b="0" dirty="0"/>
              <a:t> is organisms coexisting together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B080664-89BF-8C64-8E99-773D7165D44E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0C84E7-75D0-A020-DA7D-28781CC6F68C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344270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>
          <a:extLst>
            <a:ext uri="{FF2B5EF4-FFF2-40B4-BE49-F238E27FC236}">
              <a16:creationId xmlns:a16="http://schemas.microsoft.com/office/drawing/2014/main" id="{46A87E37-58DA-4F6B-9B0B-D359B7EA0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3">
            <a:extLst>
              <a:ext uri="{FF2B5EF4-FFF2-40B4-BE49-F238E27FC236}">
                <a16:creationId xmlns:a16="http://schemas.microsoft.com/office/drawing/2014/main" id="{C93F81C6-B81F-0639-9866-2AE243B9CD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779699"/>
            <a:ext cx="7704000" cy="6988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Goal: Test validity of assumptions made in previous literature</a:t>
            </a:r>
            <a:endParaRPr dirty="0"/>
          </a:p>
        </p:txBody>
      </p:sp>
      <p:sp>
        <p:nvSpPr>
          <p:cNvPr id="518" name="Google Shape;518;p53">
            <a:extLst>
              <a:ext uri="{FF2B5EF4-FFF2-40B4-BE49-F238E27FC236}">
                <a16:creationId xmlns:a16="http://schemas.microsoft.com/office/drawing/2014/main" id="{62106156-881D-7703-EC17-A6E936C92F1F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720000" y="3014359"/>
            <a:ext cx="7704000" cy="8139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Does computational simulation produce the theorized results?</a:t>
            </a:r>
            <a:endParaRPr lang="en" b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E98ACF0-329F-C18C-BA6D-5FD3F4F529A9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07EF65-4C44-6D2F-E6A0-AC7663EE6A20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536740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>
          <a:extLst>
            <a:ext uri="{FF2B5EF4-FFF2-40B4-BE49-F238E27FC236}">
              <a16:creationId xmlns:a16="http://schemas.microsoft.com/office/drawing/2014/main" id="{270C8A5C-FE3D-B89F-876B-B7A6C6F23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>
            <a:extLst>
              <a:ext uri="{FF2B5EF4-FFF2-40B4-BE49-F238E27FC236}">
                <a16:creationId xmlns:a16="http://schemas.microsoft.com/office/drawing/2014/main" id="{9C05EB31-E76B-B0FD-62D6-C91532723B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8126" y="2571750"/>
            <a:ext cx="3318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Methods</a:t>
            </a:r>
            <a:endParaRPr dirty="0"/>
          </a:p>
        </p:txBody>
      </p:sp>
      <p:sp>
        <p:nvSpPr>
          <p:cNvPr id="301" name="Google Shape;301;p37">
            <a:extLst>
              <a:ext uri="{FF2B5EF4-FFF2-40B4-BE49-F238E27FC236}">
                <a16:creationId xmlns:a16="http://schemas.microsoft.com/office/drawing/2014/main" id="{6EA4C92F-34E7-297B-F7B5-6A9E1465AF0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718126" y="1567988"/>
            <a:ext cx="132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302" name="Google Shape;302;p37">
            <a:extLst>
              <a:ext uri="{FF2B5EF4-FFF2-40B4-BE49-F238E27FC236}">
                <a16:creationId xmlns:a16="http://schemas.microsoft.com/office/drawing/2014/main" id="{578F9E2D-FC08-F1D0-76E5-0380C2E8ABB1}"/>
              </a:ext>
            </a:extLst>
          </p:cNvPr>
          <p:cNvGrpSpPr/>
          <p:nvPr/>
        </p:nvGrpSpPr>
        <p:grpSpPr>
          <a:xfrm>
            <a:off x="6234375" y="1268000"/>
            <a:ext cx="2678900" cy="6297300"/>
            <a:chOff x="6234375" y="1268000"/>
            <a:chExt cx="2678900" cy="6297300"/>
          </a:xfrm>
        </p:grpSpPr>
        <p:sp>
          <p:nvSpPr>
            <p:cNvPr id="303" name="Google Shape;303;p37">
              <a:extLst>
                <a:ext uri="{FF2B5EF4-FFF2-40B4-BE49-F238E27FC236}">
                  <a16:creationId xmlns:a16="http://schemas.microsoft.com/office/drawing/2014/main" id="{60703D7E-8E94-9938-A50F-25039DEB9C7D}"/>
                </a:ext>
              </a:extLst>
            </p:cNvPr>
            <p:cNvSpPr/>
            <p:nvPr/>
          </p:nvSpPr>
          <p:spPr>
            <a:xfrm>
              <a:off x="7286675" y="1268000"/>
              <a:ext cx="1626600" cy="629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04" name="Google Shape;304;p37">
              <a:extLst>
                <a:ext uri="{FF2B5EF4-FFF2-40B4-BE49-F238E27FC236}">
                  <a16:creationId xmlns:a16="http://schemas.microsoft.com/office/drawing/2014/main" id="{A5EDA791-B887-868C-882A-3B6341827BE1}"/>
                </a:ext>
              </a:extLst>
            </p:cNvPr>
            <p:cNvSpPr/>
            <p:nvPr/>
          </p:nvSpPr>
          <p:spPr>
            <a:xfrm>
              <a:off x="6234375" y="2822294"/>
              <a:ext cx="1483500" cy="4365000"/>
            </a:xfrm>
            <a:prstGeom prst="roundRect">
              <a:avLst>
                <a:gd name="adj" fmla="val 50000"/>
              </a:avLst>
            </a:prstGeom>
            <a:solidFill>
              <a:srgbClr val="F6F6F6">
                <a:alpha val="2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05" name="Google Shape;305;p37">
              <a:extLst>
                <a:ext uri="{FF2B5EF4-FFF2-40B4-BE49-F238E27FC236}">
                  <a16:creationId xmlns:a16="http://schemas.microsoft.com/office/drawing/2014/main" id="{5F3469C3-47A1-E8D9-5F75-12F68086EB74}"/>
                </a:ext>
              </a:extLst>
            </p:cNvPr>
            <p:cNvSpPr/>
            <p:nvPr/>
          </p:nvSpPr>
          <p:spPr>
            <a:xfrm>
              <a:off x="6766725" y="2109800"/>
              <a:ext cx="418800" cy="418800"/>
            </a:xfrm>
            <a:prstGeom prst="ellipse">
              <a:avLst/>
            </a:prstGeom>
            <a:solidFill>
              <a:srgbClr val="F2557A">
                <a:alpha val="7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097E30-A750-26A2-34CB-DE612E88811D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286F2-F756-3B16-B5F2-F9B4D670089F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03645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>
            <a:spLocks noGrp="1"/>
          </p:cNvSpPr>
          <p:nvPr>
            <p:ph type="title"/>
          </p:nvPr>
        </p:nvSpPr>
        <p:spPr>
          <a:xfrm>
            <a:off x="718126" y="2571750"/>
            <a:ext cx="3318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Background</a:t>
            </a:r>
            <a:endParaRPr dirty="0"/>
          </a:p>
        </p:txBody>
      </p:sp>
      <p:sp>
        <p:nvSpPr>
          <p:cNvPr id="301" name="Google Shape;301;p37"/>
          <p:cNvSpPr txBox="1">
            <a:spLocks noGrp="1"/>
          </p:cNvSpPr>
          <p:nvPr>
            <p:ph type="title" idx="2"/>
          </p:nvPr>
        </p:nvSpPr>
        <p:spPr>
          <a:xfrm>
            <a:off x="718126" y="1567988"/>
            <a:ext cx="132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302" name="Google Shape;302;p37"/>
          <p:cNvGrpSpPr/>
          <p:nvPr/>
        </p:nvGrpSpPr>
        <p:grpSpPr>
          <a:xfrm>
            <a:off x="5167575" y="85086"/>
            <a:ext cx="2678900" cy="6297300"/>
            <a:chOff x="6234375" y="1268000"/>
            <a:chExt cx="2678900" cy="6297300"/>
          </a:xfrm>
        </p:grpSpPr>
        <p:sp>
          <p:nvSpPr>
            <p:cNvPr id="303" name="Google Shape;303;p37"/>
            <p:cNvSpPr/>
            <p:nvPr/>
          </p:nvSpPr>
          <p:spPr>
            <a:xfrm>
              <a:off x="7286675" y="1268000"/>
              <a:ext cx="1626600" cy="629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6234375" y="2822294"/>
              <a:ext cx="1483500" cy="4365000"/>
            </a:xfrm>
            <a:prstGeom prst="roundRect">
              <a:avLst>
                <a:gd name="adj" fmla="val 50000"/>
              </a:avLst>
            </a:prstGeom>
            <a:solidFill>
              <a:srgbClr val="F6F6F6">
                <a:alpha val="2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6766725" y="2109800"/>
              <a:ext cx="418800" cy="418800"/>
            </a:xfrm>
            <a:prstGeom prst="ellipse">
              <a:avLst/>
            </a:prstGeom>
            <a:solidFill>
              <a:srgbClr val="F2557A">
                <a:alpha val="7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3BC84953-4F92-B3CF-24A5-A09096F96B2B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A965D7A4-4342-A35D-B470-1049C5C13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7833017D-2C74-F6CA-F81F-E339DC9C92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Dependent Variables of the Model</a:t>
            </a:r>
            <a:endParaRPr dirty="0"/>
          </a:p>
        </p:txBody>
      </p:sp>
      <p:sp>
        <p:nvSpPr>
          <p:cNvPr id="757" name="Google Shape;757;p63">
            <a:extLst>
              <a:ext uri="{FF2B5EF4-FFF2-40B4-BE49-F238E27FC236}">
                <a16:creationId xmlns:a16="http://schemas.microsoft.com/office/drawing/2014/main" id="{7EDD8FF3-A67A-EE0B-5120-A3C1402E18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1148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Poppins" pitchFamily="2" charset="77"/>
                <a:cs typeface="Poppins" pitchFamily="2" charset="77"/>
              </a:rPr>
              <a:t>N – Biomass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oppins" pitchFamily="2" charset="77"/>
                <a:cs typeface="Poppins" pitchFamily="2" charset="77"/>
              </a:rPr>
              <a:t> (cells/m</a:t>
            </a:r>
            <a:r>
              <a:rPr lang="en-US" sz="1600" baseline="30000" dirty="0">
                <a:solidFill>
                  <a:schemeClr val="bg1">
                    <a:lumMod val="10000"/>
                  </a:schemeClr>
                </a:solidFill>
                <a:latin typeface="Poppins" pitchFamily="2" charset="77"/>
                <a:cs typeface="Poppins" pitchFamily="2" charset="77"/>
              </a:rPr>
              <a:t>3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oppins" pitchFamily="2" charset="77"/>
                <a:cs typeface="Poppins" pitchFamily="2" charset="77"/>
              </a:rPr>
              <a:t>)</a:t>
            </a:r>
          </a:p>
          <a:p>
            <a:pPr marL="139700" indent="0"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Poppins" pitchFamily="2" charset="77"/>
                <a:cs typeface="Poppins" pitchFamily="2" charset="77"/>
              </a:rPr>
              <a:t>	- How many 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Poppins" pitchFamily="2" charset="77"/>
                <a:cs typeface="Poppins" pitchFamily="2" charset="77"/>
              </a:rPr>
              <a:t>cells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Poppins" pitchFamily="2" charset="77"/>
                <a:cs typeface="Poppins" pitchFamily="2" charset="77"/>
              </a:rPr>
              <a:t> of each species are present</a:t>
            </a:r>
          </a:p>
          <a:p>
            <a:pPr marL="139700" indent="0"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Poppins" pitchFamily="2" charset="77"/>
                <a:cs typeface="Poppins" pitchFamily="2" charset="77"/>
              </a:rPr>
              <a:t>	- One biomass value per species (3 total)</a:t>
            </a:r>
          </a:p>
          <a:p>
            <a:pPr marL="139700" indent="0">
              <a:buNone/>
            </a:pPr>
            <a:br>
              <a:rPr lang="en-US" dirty="0">
                <a:latin typeface="Poppins" pitchFamily="2" charset="77"/>
                <a:cs typeface="Poppins" pitchFamily="2" charset="77"/>
              </a:rPr>
            </a:br>
            <a:endParaRPr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73BEAF-1D3C-8BE8-B47F-4681E02A9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801" y="2571750"/>
            <a:ext cx="967872" cy="7221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212534-EAF5-067D-F538-C9DBC9F20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241" y="1334040"/>
            <a:ext cx="1897025" cy="849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9ECA46-73C0-128D-88F4-20E51F454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104" y="3682496"/>
            <a:ext cx="1505393" cy="72218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8D7B7E-8354-8C57-B72D-D9FD2D716817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A4A71E-7BE0-2FD2-CC8F-0B5397AE2553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EE9C90-A6BB-761B-0D8F-127D3A9FD263}"/>
              </a:ext>
            </a:extLst>
          </p:cNvPr>
          <p:cNvSpPr txBox="1"/>
          <p:nvPr/>
        </p:nvSpPr>
        <p:spPr>
          <a:xfrm>
            <a:off x="720000" y="2355212"/>
            <a:ext cx="6821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9700" indent="0">
              <a:buNone/>
            </a:pPr>
            <a:r>
              <a:rPr lang="en-US" sz="1600" b="1" dirty="0">
                <a:latin typeface="Poppins" pitchFamily="2" charset="77"/>
                <a:cs typeface="Poppins" pitchFamily="2" charset="77"/>
              </a:rPr>
              <a:t>R – Environmental Resources 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(mol/m</a:t>
            </a:r>
            <a:r>
              <a:rPr lang="en-US" sz="1600" baseline="30000" dirty="0">
                <a:latin typeface="Poppins" pitchFamily="2" charset="77"/>
                <a:cs typeface="Poppins" pitchFamily="2" charset="77"/>
              </a:rPr>
              <a:t>3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)</a:t>
            </a:r>
          </a:p>
          <a:p>
            <a:pPr marL="139700" indent="0">
              <a:buNone/>
            </a:pPr>
            <a:r>
              <a:rPr lang="en-US" dirty="0">
                <a:latin typeface="Poppins" pitchFamily="2" charset="77"/>
                <a:cs typeface="Poppins" pitchFamily="2" charset="77"/>
              </a:rPr>
              <a:t>	- How much of each </a:t>
            </a:r>
            <a:r>
              <a:rPr lang="en-US" b="1" dirty="0">
                <a:latin typeface="Poppins" pitchFamily="2" charset="77"/>
                <a:cs typeface="Poppins" pitchFamily="2" charset="77"/>
              </a:rPr>
              <a:t>resource</a:t>
            </a:r>
            <a:r>
              <a:rPr lang="en-US" dirty="0">
                <a:latin typeface="Poppins" pitchFamily="2" charset="77"/>
                <a:cs typeface="Poppins" pitchFamily="2" charset="77"/>
              </a:rPr>
              <a:t> is in the chemostat </a:t>
            </a:r>
            <a:r>
              <a:rPr lang="en-US" b="1" dirty="0">
                <a:latin typeface="Poppins" pitchFamily="2" charset="77"/>
                <a:cs typeface="Poppins" pitchFamily="2" charset="77"/>
              </a:rPr>
              <a:t>environment</a:t>
            </a:r>
          </a:p>
          <a:p>
            <a:pPr marL="139700" indent="0">
              <a:buNone/>
            </a:pPr>
            <a:r>
              <a:rPr lang="en-US" dirty="0">
                <a:latin typeface="Poppins" pitchFamily="2" charset="77"/>
                <a:cs typeface="Poppins" pitchFamily="2" charset="77"/>
              </a:rPr>
              <a:t>	- One value per resource (2 total)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5DFA1C-EA8C-BE27-4C80-42DBA130470B}"/>
              </a:ext>
            </a:extLst>
          </p:cNvPr>
          <p:cNvSpPr txBox="1"/>
          <p:nvPr/>
        </p:nvSpPr>
        <p:spPr>
          <a:xfrm>
            <a:off x="720000" y="3124653"/>
            <a:ext cx="612218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9700" indent="0">
              <a:buNone/>
            </a:pPr>
            <a:endParaRPr lang="en-US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r>
              <a:rPr lang="en-US" sz="1600" b="1" dirty="0">
                <a:latin typeface="Poppins" pitchFamily="2" charset="77"/>
                <a:cs typeface="Poppins" pitchFamily="2" charset="77"/>
              </a:rPr>
              <a:t>Q – Cellular Quota 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(mol/cell)</a:t>
            </a:r>
          </a:p>
          <a:p>
            <a:pPr marL="139700" indent="0">
              <a:buNone/>
            </a:pPr>
            <a:r>
              <a:rPr lang="en-US" dirty="0">
                <a:latin typeface="Poppins" pitchFamily="2" charset="77"/>
                <a:cs typeface="Poppins" pitchFamily="2" charset="77"/>
              </a:rPr>
              <a:t>	- How much of each </a:t>
            </a:r>
            <a:r>
              <a:rPr lang="en-US" b="1" dirty="0">
                <a:latin typeface="Poppins" pitchFamily="2" charset="77"/>
                <a:cs typeface="Poppins" pitchFamily="2" charset="77"/>
              </a:rPr>
              <a:t>resource</a:t>
            </a:r>
            <a:r>
              <a:rPr lang="en-US" dirty="0">
                <a:latin typeface="Poppins" pitchFamily="2" charset="77"/>
                <a:cs typeface="Poppins" pitchFamily="2" charset="77"/>
              </a:rPr>
              <a:t> is being stored </a:t>
            </a:r>
            <a:r>
              <a:rPr lang="en-US" b="1" dirty="0">
                <a:latin typeface="Poppins" pitchFamily="2" charset="77"/>
                <a:cs typeface="Poppins" pitchFamily="2" charset="77"/>
              </a:rPr>
              <a:t>internally</a:t>
            </a:r>
          </a:p>
          <a:p>
            <a:pPr marL="139700" indent="0">
              <a:buNone/>
            </a:pPr>
            <a:r>
              <a:rPr lang="en-US" dirty="0">
                <a:latin typeface="Poppins" pitchFamily="2" charset="77"/>
                <a:cs typeface="Poppins" pitchFamily="2" charset="77"/>
              </a:rPr>
              <a:t>	    in each cell</a:t>
            </a:r>
          </a:p>
          <a:p>
            <a:pPr marL="139700" indent="0">
              <a:buNone/>
            </a:pPr>
            <a:r>
              <a:rPr lang="en-US" dirty="0">
                <a:latin typeface="Poppins" pitchFamily="2" charset="77"/>
                <a:cs typeface="Poppins" pitchFamily="2" charset="77"/>
              </a:rPr>
              <a:t>	- One quota per resource per species (6 total)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F744C5D4-0B14-DEC7-78EF-E6284991C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png">
            <a:extLst>
              <a:ext uri="{FF2B5EF4-FFF2-40B4-BE49-F238E27FC236}">
                <a16:creationId xmlns:a16="http://schemas.microsoft.com/office/drawing/2014/main" id="{C3DDC9DF-0F0A-767A-D000-0E8FD82670A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200416" y="0"/>
            <a:ext cx="4743168" cy="5143500"/>
          </a:xfrm>
          <a:prstGeom prst="rect">
            <a:avLst/>
          </a:prstGeom>
          <a:ln/>
        </p:spPr>
      </p:pic>
      <p:pic>
        <p:nvPicPr>
          <p:cNvPr id="3" name="image7.png">
            <a:extLst>
              <a:ext uri="{FF2B5EF4-FFF2-40B4-BE49-F238E27FC236}">
                <a16:creationId xmlns:a16="http://schemas.microsoft.com/office/drawing/2014/main" id="{7F1A8F31-BDDC-7B95-9D5B-F3596FF47228}"/>
              </a:ext>
            </a:extLst>
          </p:cNvPr>
          <p:cNvPicPr/>
          <p:nvPr/>
        </p:nvPicPr>
        <p:blipFill>
          <a:blip r:embed="rId3"/>
          <a:srcRect l="43574" t="41037" r="46787" b="52741"/>
          <a:stretch>
            <a:fillRect/>
          </a:stretch>
        </p:blipFill>
        <p:spPr>
          <a:xfrm>
            <a:off x="4267200" y="2110740"/>
            <a:ext cx="457200" cy="320040"/>
          </a:xfrm>
          <a:prstGeom prst="rect">
            <a:avLst/>
          </a:prstGeom>
          <a:ln/>
        </p:spPr>
      </p:pic>
      <p:pic>
        <p:nvPicPr>
          <p:cNvPr id="4" name="image7.png">
            <a:extLst>
              <a:ext uri="{FF2B5EF4-FFF2-40B4-BE49-F238E27FC236}">
                <a16:creationId xmlns:a16="http://schemas.microsoft.com/office/drawing/2014/main" id="{0D1DF532-035D-E86D-6B64-A32F4A9BA057}"/>
              </a:ext>
            </a:extLst>
          </p:cNvPr>
          <p:cNvPicPr/>
          <p:nvPr/>
        </p:nvPicPr>
        <p:blipFill>
          <a:blip r:embed="rId3"/>
          <a:srcRect l="35307" t="43778" r="58515" b="50000"/>
          <a:stretch>
            <a:fillRect/>
          </a:stretch>
        </p:blipFill>
        <p:spPr>
          <a:xfrm>
            <a:off x="3875078" y="2251710"/>
            <a:ext cx="293061" cy="320040"/>
          </a:xfrm>
          <a:prstGeom prst="rect">
            <a:avLst/>
          </a:prstGeom>
          <a:ln/>
        </p:spPr>
      </p:pic>
      <p:pic>
        <p:nvPicPr>
          <p:cNvPr id="5" name="image7.png">
            <a:extLst>
              <a:ext uri="{FF2B5EF4-FFF2-40B4-BE49-F238E27FC236}">
                <a16:creationId xmlns:a16="http://schemas.microsoft.com/office/drawing/2014/main" id="{CDEF5409-30CF-03DD-5456-75CDABBBCAB4}"/>
              </a:ext>
            </a:extLst>
          </p:cNvPr>
          <p:cNvPicPr/>
          <p:nvPr/>
        </p:nvPicPr>
        <p:blipFill>
          <a:blip r:embed="rId3"/>
          <a:srcRect l="15952" t="50000" r="76741" b="38065"/>
          <a:stretch>
            <a:fillRect/>
          </a:stretch>
        </p:blipFill>
        <p:spPr>
          <a:xfrm>
            <a:off x="2957052" y="2571750"/>
            <a:ext cx="346587" cy="613902"/>
          </a:xfrm>
          <a:prstGeom prst="rect">
            <a:avLst/>
          </a:prstGeom>
          <a:ln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E47B940-4308-9920-9A47-68486FA9F2FD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7B476-CFE8-3052-DAE7-4DD9AA125998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03976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2C77AC13-5D53-B696-9590-1036CE362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2B0FED0C-BB61-7C93-9077-52DD5EFA20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Differential Equations of the Model</a:t>
            </a:r>
            <a:endParaRPr dirty="0"/>
          </a:p>
        </p:txBody>
      </p:sp>
      <p:sp>
        <p:nvSpPr>
          <p:cNvPr id="757" name="Google Shape;757;p63">
            <a:extLst>
              <a:ext uri="{FF2B5EF4-FFF2-40B4-BE49-F238E27FC236}">
                <a16:creationId xmlns:a16="http://schemas.microsoft.com/office/drawing/2014/main" id="{1A6E5D5D-9B3B-68BA-9411-0DCEA55C85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4810" y="1599575"/>
            <a:ext cx="1704223" cy="1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dirty="0">
                <a:latin typeface="Poppins" pitchFamily="2" charset="77"/>
                <a:cs typeface="Poppins" pitchFamily="2" charset="77"/>
              </a:rPr>
              <a:t>11 total in the three species two resource case</a:t>
            </a:r>
            <a:endParaRPr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BEFCDE-D5F5-6107-3725-AE6C84465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223" y="1297632"/>
            <a:ext cx="4045984" cy="2691750"/>
          </a:xfrm>
          <a:prstGeom prst="rect">
            <a:avLst/>
          </a:prstGeom>
        </p:spPr>
      </p:pic>
      <p:sp>
        <p:nvSpPr>
          <p:cNvPr id="4" name="Google Shape;757;p63">
            <a:extLst>
              <a:ext uri="{FF2B5EF4-FFF2-40B4-BE49-F238E27FC236}">
                <a16:creationId xmlns:a16="http://schemas.microsoft.com/office/drawing/2014/main" id="{A90BF76D-EBCF-9E9B-4B93-51A9E6401368}"/>
              </a:ext>
            </a:extLst>
          </p:cNvPr>
          <p:cNvSpPr txBox="1">
            <a:spLocks/>
          </p:cNvSpPr>
          <p:nvPr/>
        </p:nvSpPr>
        <p:spPr>
          <a:xfrm>
            <a:off x="7019984" y="3262364"/>
            <a:ext cx="1704223" cy="964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139700" indent="0">
              <a:buFont typeface="Albert Sans"/>
              <a:buNone/>
            </a:pPr>
            <a:r>
              <a:rPr lang="en-US" dirty="0">
                <a:latin typeface="Poppins" pitchFamily="2" charset="77"/>
                <a:cs typeface="Poppins" pitchFamily="2" charset="77"/>
              </a:rPr>
              <a:t>“</a:t>
            </a:r>
            <a:r>
              <a:rPr lang="en-US" dirty="0" err="1">
                <a:latin typeface="Poppins" pitchFamily="2" charset="77"/>
                <a:cs typeface="Poppins" pitchFamily="2" charset="77"/>
              </a:rPr>
              <a:t>i</a:t>
            </a:r>
            <a:r>
              <a:rPr lang="en-US" dirty="0">
                <a:latin typeface="Poppins" pitchFamily="2" charset="77"/>
                <a:cs typeface="Poppins" pitchFamily="2" charset="77"/>
              </a:rPr>
              <a:t>” denotes a specific resource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EF3D853-40FF-806E-752D-C87EB17771AE}"/>
              </a:ext>
            </a:extLst>
          </p:cNvPr>
          <p:cNvSpPr/>
          <p:nvPr/>
        </p:nvSpPr>
        <p:spPr>
          <a:xfrm>
            <a:off x="5319878" y="1688883"/>
            <a:ext cx="648586" cy="382772"/>
          </a:xfrm>
          <a:prstGeom prst="roundRect">
            <a:avLst/>
          </a:prstGeom>
          <a:solidFill>
            <a:srgbClr val="F2557A">
              <a:alpha val="3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89959B8-A63C-B586-CF16-DE59880355F4}"/>
              </a:ext>
            </a:extLst>
          </p:cNvPr>
          <p:cNvSpPr/>
          <p:nvPr/>
        </p:nvSpPr>
        <p:spPr>
          <a:xfrm>
            <a:off x="3974068" y="2572803"/>
            <a:ext cx="648586" cy="382772"/>
          </a:xfrm>
          <a:prstGeom prst="roundRect">
            <a:avLst/>
          </a:prstGeom>
          <a:solidFill>
            <a:srgbClr val="F2557A">
              <a:alpha val="3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46F0E8A-3C70-E12F-B52C-5A5290139F08}"/>
              </a:ext>
            </a:extLst>
          </p:cNvPr>
          <p:cNvSpPr/>
          <p:nvPr/>
        </p:nvSpPr>
        <p:spPr>
          <a:xfrm>
            <a:off x="4897844" y="2572803"/>
            <a:ext cx="648586" cy="382772"/>
          </a:xfrm>
          <a:prstGeom prst="roundRect">
            <a:avLst/>
          </a:prstGeom>
          <a:solidFill>
            <a:srgbClr val="F2557A">
              <a:alpha val="3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D9346B1-EC8C-3D44-F2EE-AA6A3D8585B7}"/>
              </a:ext>
            </a:extLst>
          </p:cNvPr>
          <p:cNvSpPr/>
          <p:nvPr/>
        </p:nvSpPr>
        <p:spPr>
          <a:xfrm>
            <a:off x="3974068" y="3361995"/>
            <a:ext cx="648586" cy="382772"/>
          </a:xfrm>
          <a:prstGeom prst="roundRect">
            <a:avLst/>
          </a:prstGeom>
          <a:solidFill>
            <a:srgbClr val="F2557A">
              <a:alpha val="3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757;p63">
            <a:extLst>
              <a:ext uri="{FF2B5EF4-FFF2-40B4-BE49-F238E27FC236}">
                <a16:creationId xmlns:a16="http://schemas.microsoft.com/office/drawing/2014/main" id="{AEE562FD-7F76-C756-5430-EF08AF65793D}"/>
              </a:ext>
            </a:extLst>
          </p:cNvPr>
          <p:cNvSpPr txBox="1">
            <a:spLocks/>
          </p:cNvSpPr>
          <p:nvPr/>
        </p:nvSpPr>
        <p:spPr>
          <a:xfrm>
            <a:off x="2730332" y="3998754"/>
            <a:ext cx="3433765" cy="48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139700" indent="0" algn="ctr">
              <a:buNone/>
            </a:pPr>
            <a:r>
              <a:rPr lang="en-US" sz="2000" b="1" dirty="0">
                <a:latin typeface="Poppins" pitchFamily="2" charset="77"/>
                <a:cs typeface="Poppins" pitchFamily="2" charset="77"/>
              </a:rPr>
              <a:t>Observed empirically to scale with volume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FC567-0FBC-9BB1-FAB8-18454640B67B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DAF631-529A-E8E5-CE3D-B820F28A81FB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7853ED-4E03-37D6-F372-16118B0C9328}"/>
              </a:ext>
            </a:extLst>
          </p:cNvPr>
          <p:cNvSpPr/>
          <p:nvPr/>
        </p:nvSpPr>
        <p:spPr>
          <a:xfrm>
            <a:off x="6470207" y="1297632"/>
            <a:ext cx="477131" cy="26917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B5B8B9-A215-C1ED-F9AD-31D2D8C97362}"/>
              </a:ext>
            </a:extLst>
          </p:cNvPr>
          <p:cNvSpPr txBox="1"/>
          <p:nvPr/>
        </p:nvSpPr>
        <p:spPr>
          <a:xfrm>
            <a:off x="6397561" y="168888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683BA2-F5B8-AB7F-ED5C-5958EBFE9554}"/>
              </a:ext>
            </a:extLst>
          </p:cNvPr>
          <p:cNvSpPr txBox="1"/>
          <p:nvPr/>
        </p:nvSpPr>
        <p:spPr>
          <a:xfrm>
            <a:off x="6397561" y="257175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9537A1-4C7E-AA73-751B-6BB3983C2F5E}"/>
              </a:ext>
            </a:extLst>
          </p:cNvPr>
          <p:cNvSpPr txBox="1"/>
          <p:nvPr/>
        </p:nvSpPr>
        <p:spPr>
          <a:xfrm>
            <a:off x="6397561" y="338463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416340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>
          <a:extLst>
            <a:ext uri="{FF2B5EF4-FFF2-40B4-BE49-F238E27FC236}">
              <a16:creationId xmlns:a16="http://schemas.microsoft.com/office/drawing/2014/main" id="{549A852A-5CB3-CE2E-2D51-2957272AF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0">
            <a:extLst>
              <a:ext uri="{FF2B5EF4-FFF2-40B4-BE49-F238E27FC236}">
                <a16:creationId xmlns:a16="http://schemas.microsoft.com/office/drawing/2014/main" id="{2021963C-D2D0-EC0E-61B3-D6082038CC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4656" y="1097656"/>
            <a:ext cx="5754688" cy="14740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Attempting to Achieve Coexistence</a:t>
            </a:r>
            <a:endParaRPr sz="36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75546FF-7328-9AAC-BB66-65338FEBFB51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575E5C-36E2-3496-A662-9F304819A024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37</a:t>
            </a:r>
          </a:p>
        </p:txBody>
      </p:sp>
      <p:pic>
        <p:nvPicPr>
          <p:cNvPr id="2050" name="Picture 2" descr="Amazon.com: Our Get Along Shirt Adult Couples Costume | One Size : Clothing,  Shoes &amp; Jewelry">
            <a:extLst>
              <a:ext uri="{FF2B5EF4-FFF2-40B4-BE49-F238E27FC236}">
                <a16:creationId xmlns:a16="http://schemas.microsoft.com/office/drawing/2014/main" id="{1BA4C73D-938A-BC2C-4AEB-8A7FBAFB6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71"/>
          <a:stretch>
            <a:fillRect/>
          </a:stretch>
        </p:blipFill>
        <p:spPr bwMode="auto">
          <a:xfrm>
            <a:off x="3315600" y="2571750"/>
            <a:ext cx="2512799" cy="240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E1895D-91D8-6E0B-2111-26368DE73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510" y="2727161"/>
            <a:ext cx="1425437" cy="63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>
          <a:extLst>
            <a:ext uri="{FF2B5EF4-FFF2-40B4-BE49-F238E27FC236}">
              <a16:creationId xmlns:a16="http://schemas.microsoft.com/office/drawing/2014/main" id="{55DA160A-0E3F-4902-9267-DE7A9B24A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3">
            <a:extLst>
              <a:ext uri="{FF2B5EF4-FFF2-40B4-BE49-F238E27FC236}">
                <a16:creationId xmlns:a16="http://schemas.microsoft.com/office/drawing/2014/main" id="{E6165E0F-E804-537D-04CF-B67550500C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763674"/>
            <a:ext cx="7704000" cy="8080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to achieve coexistence: modify the </a:t>
            </a:r>
            <a:r>
              <a:rPr lang="en-US" i="1" dirty="0"/>
              <a:t>cellular mortality rate </a:t>
            </a:r>
            <a:r>
              <a:rPr lang="en-US" dirty="0"/>
              <a:t>(m)</a:t>
            </a:r>
            <a:endParaRPr i="1" dirty="0"/>
          </a:p>
        </p:txBody>
      </p:sp>
      <p:sp>
        <p:nvSpPr>
          <p:cNvPr id="2" name="Google Shape;518;p53">
            <a:extLst>
              <a:ext uri="{FF2B5EF4-FFF2-40B4-BE49-F238E27FC236}">
                <a16:creationId xmlns:a16="http://schemas.microsoft.com/office/drawing/2014/main" id="{CB36BA08-86C5-7345-5241-DA2A443CA745}"/>
              </a:ext>
            </a:extLst>
          </p:cNvPr>
          <p:cNvSpPr txBox="1">
            <a:spLocks/>
          </p:cNvSpPr>
          <p:nvPr/>
        </p:nvSpPr>
        <p:spPr>
          <a:xfrm>
            <a:off x="720000" y="3120792"/>
            <a:ext cx="7704000" cy="80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ctr"/>
            <a:r>
              <a:rPr lang="en" b="0" dirty="0"/>
              <a:t>Broadly accounts for dynamics like </a:t>
            </a:r>
            <a:r>
              <a:rPr lang="en-US" b="0" dirty="0"/>
              <a:t>variable predation, sinking rates, phage susceptibility, or intrinsic death </a:t>
            </a:r>
            <a:endParaRPr lang="en" b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490367-C2DE-699D-AA93-942920897B50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11701-3761-98CB-8570-9D6AFCBF1ABC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007709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30D87A25-9A12-A590-E8F0-231B622AE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44E54DA-F75A-4E8A-38F5-A6D0E9A90F42}"/>
              </a:ext>
            </a:extLst>
          </p:cNvPr>
          <p:cNvSpPr/>
          <p:nvPr/>
        </p:nvSpPr>
        <p:spPr>
          <a:xfrm>
            <a:off x="747131" y="1311662"/>
            <a:ext cx="7649737" cy="25201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700" indent="0">
              <a:buNone/>
            </a:pPr>
            <a:r>
              <a:rPr lang="en-US" sz="2000" dirty="0">
                <a:latin typeface="Poppins" pitchFamily="2" charset="77"/>
                <a:cs typeface="Poppins" pitchFamily="2" charset="77"/>
              </a:rPr>
              <a:t>“Classic resource competition theory in equilibrium…indicates that </a:t>
            </a:r>
            <a:r>
              <a:rPr lang="en-US" sz="2000" b="1" dirty="0">
                <a:latin typeface="Poppins" pitchFamily="2" charset="77"/>
                <a:cs typeface="Poppins" pitchFamily="2" charset="77"/>
              </a:rPr>
              <a:t>for multiple species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… to </a:t>
            </a:r>
            <a:r>
              <a:rPr lang="en-US" sz="2000" b="1" dirty="0">
                <a:latin typeface="Poppins" pitchFamily="2" charset="77"/>
                <a:cs typeface="Poppins" pitchFamily="2" charset="77"/>
              </a:rPr>
              <a:t>coexist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on a single limiting resource they must all </a:t>
            </a:r>
            <a:r>
              <a:rPr lang="en-US" sz="2000" b="1" dirty="0">
                <a:latin typeface="Poppins" pitchFamily="2" charset="77"/>
                <a:cs typeface="Poppins" pitchFamily="2" charset="77"/>
              </a:rPr>
              <a:t>share the same R* value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” </a:t>
            </a:r>
          </a:p>
          <a:p>
            <a:pPr marL="139700" indent="0">
              <a:buNone/>
            </a:pPr>
            <a:r>
              <a:rPr lang="en-US" sz="2000" dirty="0">
                <a:latin typeface="Poppins" pitchFamily="2" charset="77"/>
                <a:cs typeface="Poppins" pitchFamily="2" charset="77"/>
              </a:rPr>
              <a:t>(Kempes et al. 2021).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7D79420-2866-1D07-29DE-F19E2FE9951E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8D15AD-25DF-1005-6E9F-8940D7E0A617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269453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27A18FB9-CB63-59F0-92B0-E62C1014F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C264979B-ED92-9A73-D874-A40E3C0898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Steady State equations from Kempes et al., 2021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B5C8A6-29F7-4EF5-22AE-CBC97C034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622" y="1559888"/>
            <a:ext cx="4884755" cy="332383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F24DFF6-0567-EE08-CE17-295AB4634502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CCE6F6-F39A-971D-DC4F-0C76EA0EBF65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CAD51C-2F92-B37F-AEA9-88B837B47F81}"/>
              </a:ext>
            </a:extLst>
          </p:cNvPr>
          <p:cNvSpPr/>
          <p:nvPr/>
        </p:nvSpPr>
        <p:spPr>
          <a:xfrm>
            <a:off x="7014378" y="1559887"/>
            <a:ext cx="589790" cy="33273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DBB80-B9FA-718D-5A2F-81B7D44C9BF0}"/>
              </a:ext>
            </a:extLst>
          </p:cNvPr>
          <p:cNvSpPr txBox="1"/>
          <p:nvPr/>
        </p:nvSpPr>
        <p:spPr>
          <a:xfrm>
            <a:off x="6954529" y="1924714"/>
            <a:ext cx="57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DB942-07F8-2336-34C1-B66659FA4235}"/>
              </a:ext>
            </a:extLst>
          </p:cNvPr>
          <p:cNvSpPr txBox="1"/>
          <p:nvPr/>
        </p:nvSpPr>
        <p:spPr>
          <a:xfrm>
            <a:off x="6929896" y="3034120"/>
            <a:ext cx="57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6A15FD-DBE6-1A88-90E0-A0CB99289889}"/>
              </a:ext>
            </a:extLst>
          </p:cNvPr>
          <p:cNvSpPr txBox="1"/>
          <p:nvPr/>
        </p:nvSpPr>
        <p:spPr>
          <a:xfrm>
            <a:off x="6953378" y="4053968"/>
            <a:ext cx="57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(6)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BA6BC9-8B34-65CE-BE82-A14DBE1C0442}"/>
              </a:ext>
            </a:extLst>
          </p:cNvPr>
          <p:cNvSpPr/>
          <p:nvPr/>
        </p:nvSpPr>
        <p:spPr>
          <a:xfrm>
            <a:off x="2129622" y="2571750"/>
            <a:ext cx="5452946" cy="12977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0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4A91B296-BA2E-FD02-ABC9-EE420F672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7F63389-5D7D-7CAC-EA4A-ED854CEA2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60" y="688378"/>
            <a:ext cx="4694275" cy="1126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0A6AB102-1B3B-4F7D-08D0-280F93347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15756"/>
          <a:stretch>
            <a:fillRect/>
          </a:stretch>
        </p:blipFill>
        <p:spPr bwMode="auto">
          <a:xfrm>
            <a:off x="2733239" y="3328822"/>
            <a:ext cx="3677519" cy="12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664A9AD-4078-9DAF-8851-8939BCEEDDC0}"/>
              </a:ext>
            </a:extLst>
          </p:cNvPr>
          <p:cNvCxnSpPr>
            <a:cxnSpLocks/>
          </p:cNvCxnSpPr>
          <p:nvPr/>
        </p:nvCxnSpPr>
        <p:spPr>
          <a:xfrm>
            <a:off x="4571999" y="2073349"/>
            <a:ext cx="0" cy="10100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F006F7-4963-BF5E-92F2-10FF0081FE79}"/>
              </a:ext>
            </a:extLst>
          </p:cNvPr>
          <p:cNvSpPr/>
          <p:nvPr/>
        </p:nvSpPr>
        <p:spPr>
          <a:xfrm>
            <a:off x="5400665" y="2145118"/>
            <a:ext cx="2020186" cy="853263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(Assume that R*(V) is at constant value notated </a:t>
            </a:r>
            <a:r>
              <a:rPr lang="en-US" dirty="0" err="1">
                <a:latin typeface="Poppins" pitchFamily="2" charset="77"/>
                <a:cs typeface="Poppins" pitchFamily="2" charset="77"/>
              </a:rPr>
              <a:t>R</a:t>
            </a:r>
            <a:r>
              <a:rPr lang="en-US" baseline="-25000" dirty="0" err="1">
                <a:latin typeface="Poppins" pitchFamily="2" charset="77"/>
                <a:cs typeface="Poppins" pitchFamily="2" charset="77"/>
              </a:rPr>
              <a:t>c</a:t>
            </a:r>
            <a:r>
              <a:rPr lang="en-US" dirty="0">
                <a:latin typeface="Poppins" pitchFamily="2" charset="77"/>
                <a:cs typeface="Poppins" pitchFamily="2" charset="77"/>
              </a:rPr>
              <a:t>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BE2233-6F3E-38C0-6F69-29444D5C03B8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3C8F0-8B62-234D-428A-04735E0EB15F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C4C6DBB-AFA5-EF4E-4CF3-9A7E02BB32BB}"/>
              </a:ext>
            </a:extLst>
          </p:cNvPr>
          <p:cNvSpPr/>
          <p:nvPr/>
        </p:nvSpPr>
        <p:spPr>
          <a:xfrm>
            <a:off x="4523875" y="3483665"/>
            <a:ext cx="625642" cy="382772"/>
          </a:xfrm>
          <a:prstGeom prst="roundRect">
            <a:avLst/>
          </a:prstGeom>
          <a:solidFill>
            <a:srgbClr val="F2557A">
              <a:alpha val="3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F3D956-409A-6CA3-8506-C5A4307C9C54}"/>
              </a:ext>
            </a:extLst>
          </p:cNvPr>
          <p:cNvSpPr/>
          <p:nvPr/>
        </p:nvSpPr>
        <p:spPr>
          <a:xfrm>
            <a:off x="3633536" y="3896892"/>
            <a:ext cx="625642" cy="382772"/>
          </a:xfrm>
          <a:prstGeom prst="roundRect">
            <a:avLst/>
          </a:prstGeom>
          <a:solidFill>
            <a:srgbClr val="F2557A">
              <a:alpha val="3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20B1356-4E28-3D66-B442-7D257DCB1D3A}"/>
              </a:ext>
            </a:extLst>
          </p:cNvPr>
          <p:cNvSpPr/>
          <p:nvPr/>
        </p:nvSpPr>
        <p:spPr>
          <a:xfrm>
            <a:off x="4471736" y="3896892"/>
            <a:ext cx="625642" cy="382772"/>
          </a:xfrm>
          <a:prstGeom prst="roundRect">
            <a:avLst/>
          </a:prstGeom>
          <a:solidFill>
            <a:srgbClr val="F2557A">
              <a:alpha val="3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9466005-2A15-0490-C6F3-1F8FB82D4168}"/>
              </a:ext>
            </a:extLst>
          </p:cNvPr>
          <p:cNvSpPr/>
          <p:nvPr/>
        </p:nvSpPr>
        <p:spPr>
          <a:xfrm>
            <a:off x="5149517" y="3483665"/>
            <a:ext cx="268706" cy="382772"/>
          </a:xfrm>
          <a:prstGeom prst="roundRect">
            <a:avLst/>
          </a:prstGeom>
          <a:solidFill>
            <a:srgbClr val="F2557A">
              <a:alpha val="3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F4C57B6-305C-FA28-C77E-1D96E9382C92}"/>
              </a:ext>
            </a:extLst>
          </p:cNvPr>
          <p:cNvSpPr/>
          <p:nvPr/>
        </p:nvSpPr>
        <p:spPr>
          <a:xfrm>
            <a:off x="5083339" y="3896892"/>
            <a:ext cx="268705" cy="382772"/>
          </a:xfrm>
          <a:prstGeom prst="roundRect">
            <a:avLst/>
          </a:prstGeom>
          <a:solidFill>
            <a:srgbClr val="F2557A">
              <a:alpha val="3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E7D6565-543B-34D1-C773-4C139440F399}"/>
              </a:ext>
            </a:extLst>
          </p:cNvPr>
          <p:cNvSpPr/>
          <p:nvPr/>
        </p:nvSpPr>
        <p:spPr>
          <a:xfrm>
            <a:off x="5485363" y="3866437"/>
            <a:ext cx="268705" cy="382772"/>
          </a:xfrm>
          <a:prstGeom prst="roundRect">
            <a:avLst/>
          </a:prstGeom>
          <a:solidFill>
            <a:srgbClr val="F2557A">
              <a:alpha val="3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757;p63">
            <a:extLst>
              <a:ext uri="{FF2B5EF4-FFF2-40B4-BE49-F238E27FC236}">
                <a16:creationId xmlns:a16="http://schemas.microsoft.com/office/drawing/2014/main" id="{CF66234B-037D-1AA0-79BB-FA6B95785473}"/>
              </a:ext>
            </a:extLst>
          </p:cNvPr>
          <p:cNvSpPr txBox="1">
            <a:spLocks/>
          </p:cNvSpPr>
          <p:nvPr/>
        </p:nvSpPr>
        <p:spPr>
          <a:xfrm>
            <a:off x="2855114" y="4488635"/>
            <a:ext cx="3433765" cy="48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139700" indent="0" algn="ctr">
              <a:buNone/>
            </a:pPr>
            <a:r>
              <a:rPr lang="en-US" sz="2000" b="1" dirty="0">
                <a:latin typeface="Poppins" pitchFamily="2" charset="77"/>
                <a:cs typeface="Poppins" pitchFamily="2" charset="77"/>
              </a:rPr>
              <a:t>scale with volume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11F1F7-8D2D-155B-9F65-BC4064C0F5A7}"/>
              </a:ext>
            </a:extLst>
          </p:cNvPr>
          <p:cNvSpPr/>
          <p:nvPr/>
        </p:nvSpPr>
        <p:spPr>
          <a:xfrm>
            <a:off x="6864511" y="688378"/>
            <a:ext cx="589790" cy="11262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5CD29B-4F1F-E79B-78AC-D164AA88DB61}"/>
              </a:ext>
            </a:extLst>
          </p:cNvPr>
          <p:cNvSpPr txBox="1"/>
          <p:nvPr/>
        </p:nvSpPr>
        <p:spPr>
          <a:xfrm>
            <a:off x="6919135" y="1066861"/>
            <a:ext cx="57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(5)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E3AF3A-64B1-2B3F-0CA2-9C4300141589}"/>
              </a:ext>
            </a:extLst>
          </p:cNvPr>
          <p:cNvSpPr/>
          <p:nvPr/>
        </p:nvSpPr>
        <p:spPr>
          <a:xfrm>
            <a:off x="6390463" y="3328821"/>
            <a:ext cx="634542" cy="121176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29127D-94EB-77F7-E4AB-C43F3BFFBBDE}"/>
              </a:ext>
            </a:extLst>
          </p:cNvPr>
          <p:cNvSpPr txBox="1"/>
          <p:nvPr/>
        </p:nvSpPr>
        <p:spPr>
          <a:xfrm>
            <a:off x="6445087" y="3764742"/>
            <a:ext cx="62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(7)</a:t>
            </a:r>
          </a:p>
        </p:txBody>
      </p:sp>
    </p:spTree>
    <p:extLst>
      <p:ext uri="{BB962C8B-B14F-4D97-AF65-F5344CB8AC3E}">
        <p14:creationId xmlns:p14="http://schemas.microsoft.com/office/powerpoint/2010/main" val="111292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8BA827A9-E028-9AF3-3869-73B705023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6;p63">
            <a:extLst>
              <a:ext uri="{FF2B5EF4-FFF2-40B4-BE49-F238E27FC236}">
                <a16:creationId xmlns:a16="http://schemas.microsoft.com/office/drawing/2014/main" id="{4D8D7187-E301-470B-1085-D587194D09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493" y="733794"/>
            <a:ext cx="2719244" cy="19337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Mediation Through Mortality Rate</a:t>
            </a:r>
            <a:r>
              <a:rPr lang="en" b="0" dirty="0"/>
              <a:t> </a:t>
            </a:r>
            <a:br>
              <a:rPr lang="en" b="0" dirty="0"/>
            </a:br>
            <a:br>
              <a:rPr lang="en" b="0" dirty="0"/>
            </a:br>
            <a:r>
              <a:rPr lang="en" b="0" dirty="0"/>
              <a:t>No coexistence either!!</a:t>
            </a:r>
            <a:endParaRPr dirty="0"/>
          </a:p>
        </p:txBody>
      </p:sp>
      <p:pic>
        <p:nvPicPr>
          <p:cNvPr id="4" name="image3.png">
            <a:extLst>
              <a:ext uri="{FF2B5EF4-FFF2-40B4-BE49-F238E27FC236}">
                <a16:creationId xmlns:a16="http://schemas.microsoft.com/office/drawing/2014/main" id="{99350BB3-074A-A040-0361-7715A280EAA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878101" y="478466"/>
            <a:ext cx="5907406" cy="3931240"/>
          </a:xfrm>
          <a:prstGeom prst="rect">
            <a:avLst/>
          </a:prstGeom>
          <a:ln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A5D1908-B952-8F08-0DDB-7A8DCE28DA5C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3B0DD-B2DF-8646-9C8F-863579E11117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696400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>
          <a:extLst>
            <a:ext uri="{FF2B5EF4-FFF2-40B4-BE49-F238E27FC236}">
              <a16:creationId xmlns:a16="http://schemas.microsoft.com/office/drawing/2014/main" id="{D0D0BE90-F386-6BB2-F085-B3CC06EA0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>
            <a:extLst>
              <a:ext uri="{FF2B5EF4-FFF2-40B4-BE49-F238E27FC236}">
                <a16:creationId xmlns:a16="http://schemas.microsoft.com/office/drawing/2014/main" id="{76F1B181-8EBE-5AC3-DBE7-ADCEB5D256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8126" y="2571750"/>
            <a:ext cx="3318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Conclusions</a:t>
            </a:r>
            <a:endParaRPr dirty="0"/>
          </a:p>
        </p:txBody>
      </p:sp>
      <p:sp>
        <p:nvSpPr>
          <p:cNvPr id="301" name="Google Shape;301;p37">
            <a:extLst>
              <a:ext uri="{FF2B5EF4-FFF2-40B4-BE49-F238E27FC236}">
                <a16:creationId xmlns:a16="http://schemas.microsoft.com/office/drawing/2014/main" id="{8D8D04E6-67EC-BE9F-B69C-7842D57A219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718126" y="1567988"/>
            <a:ext cx="132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302" name="Google Shape;302;p37">
            <a:extLst>
              <a:ext uri="{FF2B5EF4-FFF2-40B4-BE49-F238E27FC236}">
                <a16:creationId xmlns:a16="http://schemas.microsoft.com/office/drawing/2014/main" id="{8086DE96-95AA-0928-A076-8EB371B45751}"/>
              </a:ext>
            </a:extLst>
          </p:cNvPr>
          <p:cNvGrpSpPr/>
          <p:nvPr/>
        </p:nvGrpSpPr>
        <p:grpSpPr>
          <a:xfrm>
            <a:off x="6234375" y="1268000"/>
            <a:ext cx="2678900" cy="6297300"/>
            <a:chOff x="6234375" y="1268000"/>
            <a:chExt cx="2678900" cy="6297300"/>
          </a:xfrm>
        </p:grpSpPr>
        <p:sp>
          <p:nvSpPr>
            <p:cNvPr id="303" name="Google Shape;303;p37">
              <a:extLst>
                <a:ext uri="{FF2B5EF4-FFF2-40B4-BE49-F238E27FC236}">
                  <a16:creationId xmlns:a16="http://schemas.microsoft.com/office/drawing/2014/main" id="{F40DB699-CB11-581E-06B3-4478D3B5F53D}"/>
                </a:ext>
              </a:extLst>
            </p:cNvPr>
            <p:cNvSpPr/>
            <p:nvPr/>
          </p:nvSpPr>
          <p:spPr>
            <a:xfrm>
              <a:off x="7286675" y="1268000"/>
              <a:ext cx="1626600" cy="629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04" name="Google Shape;304;p37">
              <a:extLst>
                <a:ext uri="{FF2B5EF4-FFF2-40B4-BE49-F238E27FC236}">
                  <a16:creationId xmlns:a16="http://schemas.microsoft.com/office/drawing/2014/main" id="{51782BB7-720B-1803-6265-D0820DFBB32C}"/>
                </a:ext>
              </a:extLst>
            </p:cNvPr>
            <p:cNvSpPr/>
            <p:nvPr/>
          </p:nvSpPr>
          <p:spPr>
            <a:xfrm>
              <a:off x="6234375" y="2822294"/>
              <a:ext cx="1483500" cy="4365000"/>
            </a:xfrm>
            <a:prstGeom prst="roundRect">
              <a:avLst>
                <a:gd name="adj" fmla="val 50000"/>
              </a:avLst>
            </a:prstGeom>
            <a:solidFill>
              <a:srgbClr val="F6F6F6">
                <a:alpha val="2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05" name="Google Shape;305;p37">
              <a:extLst>
                <a:ext uri="{FF2B5EF4-FFF2-40B4-BE49-F238E27FC236}">
                  <a16:creationId xmlns:a16="http://schemas.microsoft.com/office/drawing/2014/main" id="{98B49C61-D796-AFEA-1240-22EF69AE1051}"/>
                </a:ext>
              </a:extLst>
            </p:cNvPr>
            <p:cNvSpPr/>
            <p:nvPr/>
          </p:nvSpPr>
          <p:spPr>
            <a:xfrm>
              <a:off x="6766725" y="2109800"/>
              <a:ext cx="418800" cy="418800"/>
            </a:xfrm>
            <a:prstGeom prst="ellipse">
              <a:avLst/>
            </a:prstGeom>
            <a:solidFill>
              <a:srgbClr val="F2557A">
                <a:alpha val="7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EF21DC2-965F-E850-E947-337957620B2D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FF1BB4-974C-FFDF-3188-8C199795208D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238400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E1537052-85F1-AF96-A253-79CFE7DE8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4586FC3F-7A3A-43E5-FB83-246F4BB197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18333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Astrobiology = Search for life!</a:t>
            </a:r>
            <a:endParaRPr dirty="0"/>
          </a:p>
        </p:txBody>
      </p:sp>
      <p:sp>
        <p:nvSpPr>
          <p:cNvPr id="757" name="Google Shape;757;p63">
            <a:extLst>
              <a:ext uri="{FF2B5EF4-FFF2-40B4-BE49-F238E27FC236}">
                <a16:creationId xmlns:a16="http://schemas.microsoft.com/office/drawing/2014/main" id="{E15E8E2E-3C0D-F0F3-1A26-0C5DC0BF4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2368406"/>
            <a:ext cx="7704000" cy="20381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2800" dirty="0">
                <a:latin typeface="Poppins" pitchFamily="2" charset="77"/>
                <a:cs typeface="Poppins" pitchFamily="2" charset="77"/>
              </a:rPr>
              <a:t>… What do we look for?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E79B0C-CDB9-32B7-BA95-593EB4D44036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4761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9D56711B-C106-DFE3-2FEE-229951B08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21EDA260-65BC-F691-C280-0A469EBCA0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model needs adjustments</a:t>
            </a:r>
            <a:endParaRPr dirty="0"/>
          </a:p>
        </p:txBody>
      </p:sp>
      <p:sp>
        <p:nvSpPr>
          <p:cNvPr id="757" name="Google Shape;757;p63">
            <a:extLst>
              <a:ext uri="{FF2B5EF4-FFF2-40B4-BE49-F238E27FC236}">
                <a16:creationId xmlns:a16="http://schemas.microsoft.com/office/drawing/2014/main" id="{41DF90B6-AA12-ADBC-14C1-9A98214819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9999" y="1267806"/>
            <a:ext cx="6461385" cy="30700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Unable to achieve coexistence despite basis in biological theory</a:t>
            </a: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- Current assumptions: insufficient</a:t>
            </a: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	- Instability within analytical results</a:t>
            </a: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	- Differences in assumptions?</a:t>
            </a: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8E9D12-5A97-7A8F-8F80-86C400291A94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8537C0-BF0B-9608-5239-A8A0DBD4D2E7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581638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E443E229-F1D8-642E-61F3-75B8D867B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16CD07B7-E826-DDF7-A392-360CF16748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35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should keep going!</a:t>
            </a:r>
            <a:endParaRPr dirty="0"/>
          </a:p>
        </p:txBody>
      </p:sp>
      <p:sp>
        <p:nvSpPr>
          <p:cNvPr id="757" name="Google Shape;757;p63">
            <a:extLst>
              <a:ext uri="{FF2B5EF4-FFF2-40B4-BE49-F238E27FC236}">
                <a16:creationId xmlns:a16="http://schemas.microsoft.com/office/drawing/2014/main" id="{7BCA026A-65EF-A1F7-1D33-367F76FBFB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267806"/>
            <a:ext cx="6461385" cy="23863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" sz="1800" dirty="0">
                <a:latin typeface="Poppins" pitchFamily="2" charset="77"/>
                <a:cs typeface="Poppins" pitchFamily="2" charset="77"/>
              </a:rPr>
              <a:t>Agnostic, ecosystem-level biosignatures are a promising direction</a:t>
            </a: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Greater range of detection</a:t>
            </a: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	- Overcome Earth biochemistry bias</a:t>
            </a: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Ecosystem-level measurements provide plenty of ground to explore</a:t>
            </a: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Modeling essential to refining potential biosignatures!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A2904-45EB-98B2-CC4F-8CC63FFE89EB}"/>
              </a:ext>
            </a:extLst>
          </p:cNvPr>
          <p:cNvSpPr txBox="1"/>
          <p:nvPr/>
        </p:nvSpPr>
        <p:spPr>
          <a:xfrm>
            <a:off x="3166946" y="70252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4F4BE82-7CD8-D183-0D32-A4EFC238F2A8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80F9D-9E7E-3FCD-1933-95E53A3FA572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635632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E70AFC02-E44B-09DB-6A7B-9C3AC47DD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CD77DA62-3C05-4E65-4A10-2BFEB1CFAE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35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Next steps:</a:t>
            </a:r>
            <a:endParaRPr dirty="0"/>
          </a:p>
        </p:txBody>
      </p:sp>
      <p:sp>
        <p:nvSpPr>
          <p:cNvPr id="757" name="Google Shape;757;p63">
            <a:extLst>
              <a:ext uri="{FF2B5EF4-FFF2-40B4-BE49-F238E27FC236}">
                <a16:creationId xmlns:a16="http://schemas.microsoft.com/office/drawing/2014/main" id="{07B46D8D-5CDD-A071-DB89-1419B5DCC8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267806"/>
            <a:ext cx="6963190" cy="34306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Tx/>
              <a:buChar char="-"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Interspecies interactions</a:t>
            </a: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>
              <a:buFontTx/>
              <a:buChar char="-"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Detritus</a:t>
            </a: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>
              <a:buFontTx/>
              <a:buChar char="-"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Agent based model instead of consumer-resource?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CEEBF6-C81D-BA42-3F3A-F2A088CD6C4D}"/>
              </a:ext>
            </a:extLst>
          </p:cNvPr>
          <p:cNvSpPr txBox="1"/>
          <p:nvPr/>
        </p:nvSpPr>
        <p:spPr>
          <a:xfrm>
            <a:off x="3166946" y="70252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AEAB80-0183-3439-E9A7-B7F8EECA6E5F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33F92-7887-0D50-5AB2-1128ED1A1A7E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844488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>
          <a:extLst>
            <a:ext uri="{FF2B5EF4-FFF2-40B4-BE49-F238E27FC236}">
              <a16:creationId xmlns:a16="http://schemas.microsoft.com/office/drawing/2014/main" id="{48CF66F0-190B-E160-3E04-F9EF04D31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">
            <a:extLst>
              <a:ext uri="{FF2B5EF4-FFF2-40B4-BE49-F238E27FC236}">
                <a16:creationId xmlns:a16="http://schemas.microsoft.com/office/drawing/2014/main" id="{2CDB8F7E-E0A4-34EA-9F40-A2A1BC09387E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684671" y="2150850"/>
            <a:ext cx="493554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grpSp>
        <p:nvGrpSpPr>
          <p:cNvPr id="302" name="Google Shape;302;p37">
            <a:extLst>
              <a:ext uri="{FF2B5EF4-FFF2-40B4-BE49-F238E27FC236}">
                <a16:creationId xmlns:a16="http://schemas.microsoft.com/office/drawing/2014/main" id="{A3A5D3BF-5C71-D9E4-E294-9EF6AA836D34}"/>
              </a:ext>
            </a:extLst>
          </p:cNvPr>
          <p:cNvGrpSpPr/>
          <p:nvPr/>
        </p:nvGrpSpPr>
        <p:grpSpPr>
          <a:xfrm>
            <a:off x="6234375" y="1268000"/>
            <a:ext cx="2678900" cy="6297300"/>
            <a:chOff x="6234375" y="1268000"/>
            <a:chExt cx="2678900" cy="6297300"/>
          </a:xfrm>
        </p:grpSpPr>
        <p:sp>
          <p:nvSpPr>
            <p:cNvPr id="303" name="Google Shape;303;p37">
              <a:extLst>
                <a:ext uri="{FF2B5EF4-FFF2-40B4-BE49-F238E27FC236}">
                  <a16:creationId xmlns:a16="http://schemas.microsoft.com/office/drawing/2014/main" id="{4C02BCAB-3D2D-BDD4-5043-6F63996297E5}"/>
                </a:ext>
              </a:extLst>
            </p:cNvPr>
            <p:cNvSpPr/>
            <p:nvPr/>
          </p:nvSpPr>
          <p:spPr>
            <a:xfrm>
              <a:off x="7286675" y="1268000"/>
              <a:ext cx="1626600" cy="629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04" name="Google Shape;304;p37">
              <a:extLst>
                <a:ext uri="{FF2B5EF4-FFF2-40B4-BE49-F238E27FC236}">
                  <a16:creationId xmlns:a16="http://schemas.microsoft.com/office/drawing/2014/main" id="{7AE4F25C-DDC4-05C7-2A75-4BA2C686FCDD}"/>
                </a:ext>
              </a:extLst>
            </p:cNvPr>
            <p:cNvSpPr/>
            <p:nvPr/>
          </p:nvSpPr>
          <p:spPr>
            <a:xfrm>
              <a:off x="6234375" y="2822294"/>
              <a:ext cx="1483500" cy="4365000"/>
            </a:xfrm>
            <a:prstGeom prst="roundRect">
              <a:avLst>
                <a:gd name="adj" fmla="val 50000"/>
              </a:avLst>
            </a:prstGeom>
            <a:solidFill>
              <a:srgbClr val="F6F6F6">
                <a:alpha val="2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05" name="Google Shape;305;p37">
              <a:extLst>
                <a:ext uri="{FF2B5EF4-FFF2-40B4-BE49-F238E27FC236}">
                  <a16:creationId xmlns:a16="http://schemas.microsoft.com/office/drawing/2014/main" id="{A9A70D0B-64BD-6DD7-55AD-7DF13EA8FC88}"/>
                </a:ext>
              </a:extLst>
            </p:cNvPr>
            <p:cNvSpPr/>
            <p:nvPr/>
          </p:nvSpPr>
          <p:spPr>
            <a:xfrm>
              <a:off x="6766725" y="2109800"/>
              <a:ext cx="418800" cy="418800"/>
            </a:xfrm>
            <a:prstGeom prst="ellipse">
              <a:avLst/>
            </a:prstGeom>
            <a:solidFill>
              <a:srgbClr val="F2557A">
                <a:alpha val="7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196D8122-935A-410D-6F8D-BF7EE7037AE9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22246-C7A0-3FB5-4D3E-D4690DD3DE6E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3898062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760C4C22-2744-C483-0BF2-C9477BF0B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F98B37BC-B4E6-A6BD-F4D4-3622497166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False Positive</a:t>
            </a:r>
            <a:endParaRPr u="sng" dirty="0"/>
          </a:p>
        </p:txBody>
      </p:sp>
      <p:sp>
        <p:nvSpPr>
          <p:cNvPr id="757" name="Google Shape;757;p63">
            <a:extLst>
              <a:ext uri="{FF2B5EF4-FFF2-40B4-BE49-F238E27FC236}">
                <a16:creationId xmlns:a16="http://schemas.microsoft.com/office/drawing/2014/main" id="{E1ACF0BE-D8B7-523A-FD56-79B51261EF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318437"/>
            <a:ext cx="7704000" cy="31567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Classifying abiotic measurement as originating biologically</a:t>
            </a: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	- Declaring “this came from life!” when it didn’t come 	from life</a:t>
            </a: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Ex) Exoplanet</a:t>
            </a: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K2-18b and </a:t>
            </a: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DMS</a:t>
            </a:r>
            <a:endParaRPr sz="1800" dirty="0"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C60781-F0A9-F093-FD95-05A3441C6F03}"/>
              </a:ext>
            </a:extLst>
          </p:cNvPr>
          <p:cNvGrpSpPr/>
          <p:nvPr/>
        </p:nvGrpSpPr>
        <p:grpSpPr>
          <a:xfrm>
            <a:off x="3318599" y="2259077"/>
            <a:ext cx="4869712" cy="2556599"/>
            <a:chOff x="1995907" y="2341022"/>
            <a:chExt cx="4869712" cy="2556599"/>
          </a:xfrm>
        </p:grpSpPr>
        <p:pic>
          <p:nvPicPr>
            <p:cNvPr id="5122" name="Picture 2" descr="Why Astronomers Doubt Claims That Planet K2-18 b Finding Means Alien Life |  Scientific American">
              <a:extLst>
                <a:ext uri="{FF2B5EF4-FFF2-40B4-BE49-F238E27FC236}">
                  <a16:creationId xmlns:a16="http://schemas.microsoft.com/office/drawing/2014/main" id="{0D786FA0-CADB-A438-4A4D-094C121B7A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907" y="2341022"/>
              <a:ext cx="4869712" cy="255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985E795-6C98-DD0D-7EA5-05B5AA2ADFB0}"/>
                </a:ext>
              </a:extLst>
            </p:cNvPr>
            <p:cNvSpPr txBox="1"/>
            <p:nvPr/>
          </p:nvSpPr>
          <p:spPr>
            <a:xfrm>
              <a:off x="1995907" y="2371695"/>
              <a:ext cx="108074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</a:rPr>
                <a:t>(Scientific American)</a:t>
              </a:r>
            </a:p>
          </p:txBody>
        </p:sp>
      </p:grpSp>
      <p:pic>
        <p:nvPicPr>
          <p:cNvPr id="5124" name="Picture 4">
            <a:extLst>
              <a:ext uri="{FF2B5EF4-FFF2-40B4-BE49-F238E27FC236}">
                <a16:creationId xmlns:a16="http://schemas.microsoft.com/office/drawing/2014/main" id="{1CE74A0E-2D2E-6463-FD5B-9ACE63F4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7524">
            <a:off x="6357878" y="3034554"/>
            <a:ext cx="2397363" cy="128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D54C420-545A-4853-4154-1A7B2C987937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C98D8B-6063-B4AD-ECAA-C7E63783B669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2148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13FE1EDE-EF09-AEFA-E6EA-F6E8CDF68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FEEEEAB0-3FBF-7BE2-57CD-68F1FF9AA4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False Negative</a:t>
            </a:r>
            <a:endParaRPr u="sng" dirty="0"/>
          </a:p>
        </p:txBody>
      </p:sp>
      <p:sp>
        <p:nvSpPr>
          <p:cNvPr id="757" name="Google Shape;757;p63">
            <a:extLst>
              <a:ext uri="{FF2B5EF4-FFF2-40B4-BE49-F238E27FC236}">
                <a16:creationId xmlns:a16="http://schemas.microsoft.com/office/drawing/2014/main" id="{CA15E1ED-6788-46DD-3EE1-8EFE8C5908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233376"/>
            <a:ext cx="7704000" cy="31567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Classifying biotic measurement as originating abiotically</a:t>
            </a: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	- Declaring “this didn’t come from life” when it did come 	from life</a:t>
            </a: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Ex) Oxygen on</a:t>
            </a: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Earth before the Great</a:t>
            </a: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Oxidation Event</a:t>
            </a:r>
            <a:endParaRPr sz="18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" name="Picture 4" descr="Atmosphere of Earth - Wikipedia">
            <a:extLst>
              <a:ext uri="{FF2B5EF4-FFF2-40B4-BE49-F238E27FC236}">
                <a16:creationId xmlns:a16="http://schemas.microsoft.com/office/drawing/2014/main" id="{1A8B7C4A-C5C3-9CCC-06E4-3C4BA1DF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26" y="2169042"/>
            <a:ext cx="4010629" cy="266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F465E589-3F81-2DCC-C93E-503261AA0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595">
            <a:off x="5271484" y="2922724"/>
            <a:ext cx="1416319" cy="101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ultiply 4">
            <a:extLst>
              <a:ext uri="{FF2B5EF4-FFF2-40B4-BE49-F238E27FC236}">
                <a16:creationId xmlns:a16="http://schemas.microsoft.com/office/drawing/2014/main" id="{D6CD3D5F-998B-978D-8113-AC09E539F364}"/>
              </a:ext>
            </a:extLst>
          </p:cNvPr>
          <p:cNvSpPr/>
          <p:nvPr/>
        </p:nvSpPr>
        <p:spPr>
          <a:xfrm>
            <a:off x="5285283" y="2674791"/>
            <a:ext cx="1388720" cy="1507521"/>
          </a:xfrm>
          <a:prstGeom prst="mathMultiply">
            <a:avLst>
              <a:gd name="adj1" fmla="val 1072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3BC33F8-3027-F5FC-2F09-D62E3A94CC03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C3A0E-BBFD-F702-36AC-8337540EC12B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037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43FF9C22-9D16-F82A-32F6-417E24AC5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6;p63">
            <a:extLst>
              <a:ext uri="{FF2B5EF4-FFF2-40B4-BE49-F238E27FC236}">
                <a16:creationId xmlns:a16="http://schemas.microsoft.com/office/drawing/2014/main" id="{C2FCB1C8-1411-FD50-C9CA-EF329B8ECD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832" y="1687479"/>
            <a:ext cx="2745695" cy="1573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Three Species Case -</a:t>
            </a:r>
            <a:r>
              <a:rPr lang="en" b="0" dirty="0"/>
              <a:t> No coexistence!</a:t>
            </a:r>
            <a:endParaRPr b="0" dirty="0"/>
          </a:p>
        </p:txBody>
      </p:sp>
      <p:pic>
        <p:nvPicPr>
          <p:cNvPr id="3" name="image8.png">
            <a:extLst>
              <a:ext uri="{FF2B5EF4-FFF2-40B4-BE49-F238E27FC236}">
                <a16:creationId xmlns:a16="http://schemas.microsoft.com/office/drawing/2014/main" id="{8170B630-E297-E547-8A50-333E64D4B0E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75098" y="140588"/>
            <a:ext cx="5648902" cy="4862321"/>
          </a:xfrm>
          <a:prstGeom prst="rect">
            <a:avLst/>
          </a:prstGeom>
          <a:ln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70182E0-5E9C-F8CE-58E8-A2FF10EFF3AB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33ED4A-41B3-D5CA-8621-09F143FACB3D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2943129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13734DFF-DD1E-5560-E093-F63A972C3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C63EA2EB-E220-A932-442A-FA9C497B20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Steady States</a:t>
            </a:r>
            <a:endParaRPr dirty="0"/>
          </a:p>
        </p:txBody>
      </p:sp>
      <p:sp>
        <p:nvSpPr>
          <p:cNvPr id="757" name="Google Shape;757;p63">
            <a:extLst>
              <a:ext uri="{FF2B5EF4-FFF2-40B4-BE49-F238E27FC236}">
                <a16:creationId xmlns:a16="http://schemas.microsoft.com/office/drawing/2014/main" id="{5AE47CB0-564C-92E4-6C3D-17897D4941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2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Tx/>
              <a:buChar char="-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AKA fixed points</a:t>
            </a:r>
          </a:p>
          <a:p>
            <a:pPr>
              <a:buFontTx/>
              <a:buChar char="-"/>
            </a:pPr>
            <a:endParaRPr lang="en-US" sz="1600" dirty="0">
              <a:latin typeface="Poppins" pitchFamily="2" charset="77"/>
              <a:cs typeface="Poppins" pitchFamily="2" charset="77"/>
            </a:endParaRPr>
          </a:p>
          <a:p>
            <a:pPr>
              <a:buFontTx/>
              <a:buChar char="-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Notated with an asterisk (ex. R* is the steady state of the resource equation)</a:t>
            </a:r>
          </a:p>
          <a:p>
            <a:pPr marL="139700" indent="0">
              <a:buNone/>
            </a:pPr>
            <a:endParaRPr lang="en-US" sz="1600" dirty="0">
              <a:latin typeface="Poppins" pitchFamily="2" charset="77"/>
              <a:cs typeface="Poppins" pitchFamily="2" charset="77"/>
            </a:endParaRPr>
          </a:p>
          <a:p>
            <a:pPr>
              <a:buFontTx/>
              <a:buChar char="-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Point at which an ODE reaches equilibrium</a:t>
            </a:r>
          </a:p>
          <a:p>
            <a:pPr lvl="1">
              <a:buFontTx/>
              <a:buChar char="-"/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Necessary in ecosystem!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C3C6B88-B8F0-C391-9F4A-3F92FB433969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8C21CE-B43D-0801-70CA-B500D063F74B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190876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>
          <a:extLst>
            <a:ext uri="{FF2B5EF4-FFF2-40B4-BE49-F238E27FC236}">
              <a16:creationId xmlns:a16="http://schemas.microsoft.com/office/drawing/2014/main" id="{80A6FD2A-0AAF-9FB9-6E55-DE0CE406E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0">
            <a:extLst>
              <a:ext uri="{FF2B5EF4-FFF2-40B4-BE49-F238E27FC236}">
                <a16:creationId xmlns:a16="http://schemas.microsoft.com/office/drawing/2014/main" id="{51D1418A-DE85-00E4-BD38-328DCF5B8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4656" y="1812632"/>
            <a:ext cx="5754688" cy="19140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Unexpected results… Let’s analyze the steady state solutions!</a:t>
            </a:r>
            <a:endParaRPr sz="36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162F43F-C795-0E98-B4D8-7F732CF56D51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2DC26B-534F-03F9-54A8-3D787B7D34D0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0110704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A2D75836-FB07-696C-1C77-D9BE29DDE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A676EDF9-D041-3EC8-10B0-72A88626C0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Analytical (algebraic)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7" name="Google Shape;757;p63">
                <a:extLst>
                  <a:ext uri="{FF2B5EF4-FFF2-40B4-BE49-F238E27FC236}">
                    <a16:creationId xmlns:a16="http://schemas.microsoft.com/office/drawing/2014/main" id="{F3CAE634-4913-A0BF-97AF-255E6A5E5034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20000" y="1393902"/>
                <a:ext cx="3852000" cy="294392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39700" indent="0">
                  <a:buNone/>
                </a:pPr>
                <a:r>
                  <a:rPr lang="en-US" sz="1800" dirty="0">
                    <a:latin typeface="Poppins" pitchFamily="2" charset="77"/>
                    <a:cs typeface="Poppins" pitchFamily="2" charset="77"/>
                  </a:rPr>
                  <a:t>Solving the differential equation to find the expression at which the rate equation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800" dirty="0">
                    <a:latin typeface="Poppins" pitchFamily="2" charset="77"/>
                    <a:cs typeface="Poppins" pitchFamily="2" charset="77"/>
                  </a:rPr>
                  <a:t>) equals zero</a:t>
                </a:r>
                <a:r>
                  <a:rPr lang="en-US" sz="1800" dirty="0">
                    <a:effectLst/>
                    <a:latin typeface="Poppins" pitchFamily="2" charset="77"/>
                    <a:cs typeface="Poppins" pitchFamily="2" charset="77"/>
                  </a:rPr>
                  <a:t> </a:t>
                </a:r>
              </a:p>
              <a:p>
                <a:pPr marL="139700" indent="0">
                  <a:buNone/>
                </a:pPr>
                <a:endParaRPr lang="en-US" sz="1800" dirty="0">
                  <a:latin typeface="Poppins" pitchFamily="2" charset="77"/>
                  <a:cs typeface="Poppins" pitchFamily="2" charset="77"/>
                </a:endParaRPr>
              </a:p>
              <a:p>
                <a:pPr marL="139700" indent="0">
                  <a:buNone/>
                </a:pPr>
                <a:endParaRPr lang="en-US" sz="1800" dirty="0">
                  <a:latin typeface="Poppins" pitchFamily="2" charset="77"/>
                  <a:cs typeface="Poppins" pitchFamily="2" charset="77"/>
                </a:endParaRPr>
              </a:p>
              <a:p>
                <a:pPr marL="139700" indent="0">
                  <a:buNone/>
                </a:pPr>
                <a:r>
                  <a:rPr lang="en-US" sz="1800" dirty="0">
                    <a:latin typeface="Poppins" pitchFamily="2" charset="77"/>
                    <a:cs typeface="Poppins" pitchFamily="2" charset="77"/>
                  </a:rPr>
                  <a:t>Equations derived in Kempes et al. 2021</a:t>
                </a:r>
                <a:endParaRPr sz="1800" dirty="0">
                  <a:latin typeface="Poppins" pitchFamily="2" charset="77"/>
                  <a:cs typeface="Poppins" pitchFamily="2" charset="77"/>
                </a:endParaRPr>
              </a:p>
            </p:txBody>
          </p:sp>
        </mc:Choice>
        <mc:Fallback xmlns="">
          <p:sp>
            <p:nvSpPr>
              <p:cNvPr id="757" name="Google Shape;757;p63">
                <a:extLst>
                  <a:ext uri="{FF2B5EF4-FFF2-40B4-BE49-F238E27FC236}">
                    <a16:creationId xmlns:a16="http://schemas.microsoft.com/office/drawing/2014/main" id="{320B0FF1-9743-7059-1058-80DE27AD034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0000" y="1393902"/>
                <a:ext cx="3852000" cy="2943922"/>
              </a:xfrm>
              <a:prstGeom prst="rect">
                <a:avLst/>
              </a:prstGeom>
              <a:blipFill>
                <a:blip r:embed="rId3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41BC75F-3911-2C72-F884-B33DB157E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969" y="1716513"/>
            <a:ext cx="3378200" cy="22987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576E782-521D-A2A8-775E-2F1429227979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468A2-4A11-1DA6-DFD5-C924C2194E6D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BAD1D7-26C9-B4AE-C325-313CD7E817E4}"/>
              </a:ext>
            </a:extLst>
          </p:cNvPr>
          <p:cNvSpPr/>
          <p:nvPr/>
        </p:nvSpPr>
        <p:spPr>
          <a:xfrm>
            <a:off x="8257170" y="1727718"/>
            <a:ext cx="306968" cy="22874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46F56-BC59-E924-9A44-C6977B66D544}"/>
              </a:ext>
            </a:extLst>
          </p:cNvPr>
          <p:cNvSpPr txBox="1"/>
          <p:nvPr/>
        </p:nvSpPr>
        <p:spPr>
          <a:xfrm>
            <a:off x="8091998" y="1846311"/>
            <a:ext cx="49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19A78-9734-96E7-0397-422A11967BBF}"/>
              </a:ext>
            </a:extLst>
          </p:cNvPr>
          <p:cNvSpPr txBox="1"/>
          <p:nvPr/>
        </p:nvSpPr>
        <p:spPr>
          <a:xfrm>
            <a:off x="8091998" y="2618750"/>
            <a:ext cx="49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887C02-B470-508F-AE74-2040DA2A9B79}"/>
              </a:ext>
            </a:extLst>
          </p:cNvPr>
          <p:cNvSpPr txBox="1"/>
          <p:nvPr/>
        </p:nvSpPr>
        <p:spPr>
          <a:xfrm>
            <a:off x="8091998" y="3391190"/>
            <a:ext cx="49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(6)</a:t>
            </a:r>
          </a:p>
        </p:txBody>
      </p:sp>
    </p:spTree>
    <p:extLst>
      <p:ext uri="{BB962C8B-B14F-4D97-AF65-F5344CB8AC3E}">
        <p14:creationId xmlns:p14="http://schemas.microsoft.com/office/powerpoint/2010/main" val="47089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FC3363A0-2F86-D76D-1D9C-60C233446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0E5ED6A9-193B-D5BA-7479-39B7E149F7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87110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Biosignatures:</a:t>
            </a:r>
            <a:endParaRPr dirty="0"/>
          </a:p>
        </p:txBody>
      </p:sp>
      <p:sp>
        <p:nvSpPr>
          <p:cNvPr id="757" name="Google Shape;757;p63">
            <a:extLst>
              <a:ext uri="{FF2B5EF4-FFF2-40B4-BE49-F238E27FC236}">
                <a16:creationId xmlns:a16="http://schemas.microsoft.com/office/drawing/2014/main" id="{5F012ACE-6D85-459A-A6B4-4785B2294C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010871"/>
            <a:ext cx="7704000" cy="32686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lang="en-US" sz="2800" dirty="0"/>
          </a:p>
          <a:p>
            <a:pPr marL="139700" indent="0">
              <a:buNone/>
            </a:pPr>
            <a:r>
              <a:rPr lang="en-US" sz="2800" dirty="0">
                <a:latin typeface="Poppins" pitchFamily="2" charset="77"/>
                <a:cs typeface="Poppins" pitchFamily="2" charset="77"/>
              </a:rPr>
              <a:t>Measurable aspect of an environment whose production can only be attributed to life.</a:t>
            </a:r>
          </a:p>
          <a:p>
            <a:pPr marL="139700" indent="0">
              <a:buNone/>
            </a:pPr>
            <a:endParaRPr lang="en-US" sz="2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r>
              <a:rPr lang="en-US" sz="2800" dirty="0">
                <a:latin typeface="Poppins" pitchFamily="2" charset="77"/>
                <a:cs typeface="Poppins" pitchFamily="2" charset="77"/>
              </a:rPr>
              <a:t>    Key for life detection!</a:t>
            </a:r>
            <a:endParaRPr sz="2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27B873D8-7F39-4860-96B6-9AB8607E4D96}"/>
              </a:ext>
            </a:extLst>
          </p:cNvPr>
          <p:cNvSpPr/>
          <p:nvPr/>
        </p:nvSpPr>
        <p:spPr>
          <a:xfrm>
            <a:off x="720000" y="3519311"/>
            <a:ext cx="528581" cy="52858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9CCE98D-FE98-DFAE-0CF4-14F6F65E5269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362757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C7077771-DC36-A5D7-1D61-97C6046BE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073E03E3-3D6C-FA1C-85CC-BBF816082F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Numerical</a:t>
            </a:r>
            <a:endParaRPr dirty="0"/>
          </a:p>
        </p:txBody>
      </p:sp>
      <p:sp>
        <p:nvSpPr>
          <p:cNvPr id="757" name="Google Shape;757;p63">
            <a:extLst>
              <a:ext uri="{FF2B5EF4-FFF2-40B4-BE49-F238E27FC236}">
                <a16:creationId xmlns:a16="http://schemas.microsoft.com/office/drawing/2014/main" id="{D9A41E52-E014-5B76-0E5A-69410ED7A3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9999" y="1393902"/>
            <a:ext cx="6461385" cy="29439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Passed through a computational solver, which evaluates an initial value problem over a length of time given an initial condition 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sz="1800" dirty="0" err="1">
                <a:latin typeface="Poppins" pitchFamily="2" charset="77"/>
                <a:cs typeface="Poppins" pitchFamily="2" charset="77"/>
              </a:rPr>
              <a:t>DifferentialEquations.jl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 package</a:t>
            </a: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- Produces a graph tracking changes in values for each dependent variable over the given timeseries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D8268FF-C886-CF73-E0A0-506604FF3FA1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A0FDA-4B9F-2D57-4D9B-4D7B695329B4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206888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3A54195F-2BA6-4191-559A-325745975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6;p63">
            <a:extLst>
              <a:ext uri="{FF2B5EF4-FFF2-40B4-BE49-F238E27FC236}">
                <a16:creationId xmlns:a16="http://schemas.microsoft.com/office/drawing/2014/main" id="{F792D478-0FE6-F753-5BFD-C5B6B8B017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8934" y="1473080"/>
            <a:ext cx="712024" cy="6749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R*</a:t>
            </a:r>
            <a:endParaRPr dirty="0"/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3AAE8E5D-31EB-0A03-9A8A-96A5EE9AAED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945307" y="305732"/>
            <a:ext cx="5880256" cy="3684690"/>
          </a:xfrm>
          <a:prstGeom prst="rect">
            <a:avLst/>
          </a:prstGeom>
          <a:ln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23AA468-09E1-BCE8-A3B6-1FFAC11284FA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DDEB82-DE13-F68C-8693-682B7BF00561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C0D0A7-21F2-71DE-4A0A-EED46A1E4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57" y="4174238"/>
            <a:ext cx="3530600" cy="82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F510B6-7743-8EA9-F367-11431B1F5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6673" y="4196463"/>
            <a:ext cx="26543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9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743C2CB5-5BC9-76B2-966A-9ACE8EA5D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6;p63">
            <a:extLst>
              <a:ext uri="{FF2B5EF4-FFF2-40B4-BE49-F238E27FC236}">
                <a16:creationId xmlns:a16="http://schemas.microsoft.com/office/drawing/2014/main" id="{5C060914-2C0F-9FBD-CB37-0CD372CF39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3847" y="2250978"/>
            <a:ext cx="734327" cy="6415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N*</a:t>
            </a:r>
            <a:endParaRPr dirty="0"/>
          </a:p>
        </p:txBody>
      </p:sp>
      <p:pic>
        <p:nvPicPr>
          <p:cNvPr id="3" name="image4.png">
            <a:extLst>
              <a:ext uri="{FF2B5EF4-FFF2-40B4-BE49-F238E27FC236}">
                <a16:creationId xmlns:a16="http://schemas.microsoft.com/office/drawing/2014/main" id="{EA728DB3-DD0A-89CA-938D-7C91F19E3EA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660553" y="671497"/>
            <a:ext cx="6065273" cy="3800505"/>
          </a:xfrm>
          <a:prstGeom prst="rect">
            <a:avLst/>
          </a:prstGeom>
          <a:ln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CAEB80E-D9F0-3D93-F412-4730C2FB0368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9642B0-755E-8F9A-D3C1-42658C2D6ABB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20855887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>
          <a:extLst>
            <a:ext uri="{FF2B5EF4-FFF2-40B4-BE49-F238E27FC236}">
              <a16:creationId xmlns:a16="http://schemas.microsoft.com/office/drawing/2014/main" id="{4F3E3394-B5BB-9108-2BFF-249EFFF3B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3">
            <a:extLst>
              <a:ext uri="{FF2B5EF4-FFF2-40B4-BE49-F238E27FC236}">
                <a16:creationId xmlns:a16="http://schemas.microsoft.com/office/drawing/2014/main" id="{19D46C84-43A8-98C8-1FDB-837D16FA0E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031303"/>
            <a:ext cx="7704000" cy="8080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Biggest takeaway: </a:t>
            </a:r>
            <a:r>
              <a:rPr lang="en-US" u="sng" dirty="0"/>
              <a:t>They’re different</a:t>
            </a:r>
            <a:endParaRPr i="1" u="sng" dirty="0"/>
          </a:p>
        </p:txBody>
      </p:sp>
      <p:sp>
        <p:nvSpPr>
          <p:cNvPr id="2" name="Google Shape;518;p53">
            <a:extLst>
              <a:ext uri="{FF2B5EF4-FFF2-40B4-BE49-F238E27FC236}">
                <a16:creationId xmlns:a16="http://schemas.microsoft.com/office/drawing/2014/main" id="{43DD90EF-E4F2-629E-A85E-5E8BC8E68648}"/>
              </a:ext>
            </a:extLst>
          </p:cNvPr>
          <p:cNvSpPr txBox="1">
            <a:spLocks/>
          </p:cNvSpPr>
          <p:nvPr/>
        </p:nvSpPr>
        <p:spPr>
          <a:xfrm>
            <a:off x="720000" y="2839379"/>
            <a:ext cx="7704000" cy="80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ctr"/>
            <a:r>
              <a:rPr lang="en-US" b="0" dirty="0"/>
              <a:t>Numerical solutions finding steady states not accounted for in analytical solution! Could be numerical instability</a:t>
            </a:r>
            <a:endParaRPr lang="en" b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371778-B0AD-3C74-29E0-F0E27024171C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8A7B2-EE60-1C9B-5672-684705123810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153369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1F36A0E7-E4D4-F312-6575-F33EA4353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6;p63">
            <a:extLst>
              <a:ext uri="{FF2B5EF4-FFF2-40B4-BE49-F238E27FC236}">
                <a16:creationId xmlns:a16="http://schemas.microsoft.com/office/drawing/2014/main" id="{FE5986A3-1F77-C1A1-0904-92878B8C7B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4542" y="2211949"/>
            <a:ext cx="756629" cy="7196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Q*</a:t>
            </a:r>
            <a:endParaRPr dirty="0"/>
          </a:p>
        </p:txBody>
      </p:sp>
      <p:pic>
        <p:nvPicPr>
          <p:cNvPr id="3" name="image5.png">
            <a:extLst>
              <a:ext uri="{FF2B5EF4-FFF2-40B4-BE49-F238E27FC236}">
                <a16:creationId xmlns:a16="http://schemas.microsoft.com/office/drawing/2014/main" id="{2431A297-A424-EB4A-878C-899CF58D0C5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66014" y="711200"/>
            <a:ext cx="5943600" cy="3721100"/>
          </a:xfrm>
          <a:prstGeom prst="rect">
            <a:avLst/>
          </a:prstGeom>
          <a:ln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7D0F5C-7C0F-3714-E1A6-6E538DD4BED1}"/>
              </a:ext>
            </a:extLst>
          </p:cNvPr>
          <p:cNvSpPr txBox="1"/>
          <p:nvPr/>
        </p:nvSpPr>
        <p:spPr>
          <a:xfrm>
            <a:off x="8760562" y="4320614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055038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64D26A68-7BAE-A429-4B70-F9A3A1961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198496A6-0004-7E2B-0051-7E7F4B7678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Potential experimental analog: Kombucha</a:t>
            </a:r>
            <a:endParaRPr dirty="0"/>
          </a:p>
        </p:txBody>
      </p:sp>
      <p:sp>
        <p:nvSpPr>
          <p:cNvPr id="757" name="Google Shape;757;p63">
            <a:extLst>
              <a:ext uri="{FF2B5EF4-FFF2-40B4-BE49-F238E27FC236}">
                <a16:creationId xmlns:a16="http://schemas.microsoft.com/office/drawing/2014/main" id="{C419CA87-AA90-4E6C-5717-74BBFA4223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0377" y="2328669"/>
            <a:ext cx="4811006" cy="24417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However, kombucha: symbiotic microbial community in contained environment</a:t>
            </a: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Differences: interactions between microbial species, resource inflow </a:t>
            </a: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and outflow not constant but periodic,</a:t>
            </a: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not well-mixed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5F29F6-F33C-086F-9541-E6E528F9C45B}"/>
              </a:ext>
            </a:extLst>
          </p:cNvPr>
          <p:cNvSpPr txBox="1"/>
          <p:nvPr/>
        </p:nvSpPr>
        <p:spPr>
          <a:xfrm>
            <a:off x="3166946" y="70252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2C7B2-B1DB-1D58-1780-E546E6332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12499">
            <a:off x="7083413" y="276234"/>
            <a:ext cx="1550717" cy="15507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D2532-D995-B32B-3AE4-9874038B0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946" y="2454781"/>
            <a:ext cx="3992677" cy="19371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F3DC06-E22C-5CCE-8B1B-77CC35BDC25F}"/>
              </a:ext>
            </a:extLst>
          </p:cNvPr>
          <p:cNvSpPr txBox="1"/>
          <p:nvPr/>
        </p:nvSpPr>
        <p:spPr>
          <a:xfrm>
            <a:off x="210377" y="1873558"/>
            <a:ext cx="8162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Poppins" pitchFamily="2" charset="77"/>
                <a:cs typeface="Poppins" pitchFamily="2" charset="77"/>
              </a:rPr>
              <a:t>Conditions similar to the model are difficult to find occurring naturally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091685-CCA0-31CC-7B89-10107A97D793}"/>
              </a:ext>
            </a:extLst>
          </p:cNvPr>
          <p:cNvSpPr txBox="1"/>
          <p:nvPr/>
        </p:nvSpPr>
        <p:spPr>
          <a:xfrm>
            <a:off x="7632452" y="4391969"/>
            <a:ext cx="12779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(May et al., 2019)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82C5C94-DA85-3776-2C66-5841BDB9262B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F59F18-317D-F572-2E4F-6572842BDEEB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353157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863BFEF6-9827-2CB9-0144-987D661D1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5A0137CD-096B-4C4B-4E70-DEE30B0BA5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35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Abiotic DMS pathway</a:t>
            </a:r>
            <a:endParaRPr dirty="0"/>
          </a:p>
        </p:txBody>
      </p:sp>
      <p:sp>
        <p:nvSpPr>
          <p:cNvPr id="757" name="Google Shape;757;p63">
            <a:extLst>
              <a:ext uri="{FF2B5EF4-FFF2-40B4-BE49-F238E27FC236}">
                <a16:creationId xmlns:a16="http://schemas.microsoft.com/office/drawing/2014/main" id="{40096593-E0EF-6D5D-0DB9-2834AE3913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010304"/>
            <a:ext cx="5072326" cy="34306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Tx/>
              <a:buChar char="-"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(San-Novo et al., 2025): detected on comet</a:t>
            </a: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>
              <a:buFontTx/>
              <a:buChar char="-"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(Reed et al., 2024): DMS and other organosulfur production from photochemistry</a:t>
            </a:r>
          </a:p>
          <a:p>
            <a:pPr lvl="1">
              <a:buFontTx/>
              <a:buChar char="-"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Gas-phase products of H</a:t>
            </a:r>
            <a:r>
              <a:rPr lang="en-US" sz="1800" baseline="-25000" dirty="0">
                <a:latin typeface="Poppins" pitchFamily="2" charset="77"/>
                <a:cs typeface="Poppins" pitchFamily="2" charset="77"/>
              </a:rPr>
              <a:t>2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S/CH</a:t>
            </a:r>
            <a:r>
              <a:rPr lang="en-US" sz="1800" baseline="-25000" dirty="0">
                <a:latin typeface="Poppins" pitchFamily="2" charset="77"/>
                <a:cs typeface="Poppins" pitchFamily="2" charset="77"/>
              </a:rPr>
              <a:t>4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/N</a:t>
            </a:r>
            <a:r>
              <a:rPr lang="en-US" sz="1800" baseline="-25000" dirty="0">
                <a:latin typeface="Poppins" pitchFamily="2" charset="77"/>
                <a:cs typeface="Poppins" pitchFamily="2" charset="77"/>
              </a:rPr>
              <a:t>2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 haze photochemistry</a:t>
            </a:r>
          </a:p>
          <a:p>
            <a:pPr lvl="1">
              <a:buFontTx/>
              <a:buChar char="-"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K2-18b atmosphere: high CH</a:t>
            </a:r>
            <a:r>
              <a:rPr lang="en-US" sz="1800" baseline="-25000" dirty="0">
                <a:latin typeface="Poppins" pitchFamily="2" charset="77"/>
                <a:cs typeface="Poppins" pitchFamily="2" charset="77"/>
              </a:rPr>
              <a:t>4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 and</a:t>
            </a:r>
          </a:p>
          <a:p>
            <a:pPr>
              <a:buFontTx/>
              <a:buChar char="-"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0A27A5-13F5-2436-8E88-C63979220929}"/>
              </a:ext>
            </a:extLst>
          </p:cNvPr>
          <p:cNvSpPr txBox="1"/>
          <p:nvPr/>
        </p:nvSpPr>
        <p:spPr>
          <a:xfrm>
            <a:off x="3166946" y="70252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0215374-95C3-6F1E-E85E-93284A88E2E0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EBC1D5-D9E9-1C06-259D-3C148816900A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49</a:t>
            </a:r>
          </a:p>
        </p:txBody>
      </p:sp>
      <p:pic>
        <p:nvPicPr>
          <p:cNvPr id="3074" name="Picture 2" descr="Photochemistry | ChemTalk">
            <a:extLst>
              <a:ext uri="{FF2B5EF4-FFF2-40B4-BE49-F238E27FC236}">
                <a16:creationId xmlns:a16="http://schemas.microsoft.com/office/drawing/2014/main" id="{78B9AA2D-8DD5-3B36-0B04-91ABE772B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26" y="1334896"/>
            <a:ext cx="2781483" cy="278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0B4990-3E6E-5D24-D86C-199A67DDF4CC}"/>
              </a:ext>
            </a:extLst>
          </p:cNvPr>
          <p:cNvSpPr txBox="1"/>
          <p:nvPr/>
        </p:nvSpPr>
        <p:spPr>
          <a:xfrm>
            <a:off x="7767088" y="3854769"/>
            <a:ext cx="11192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(</a:t>
            </a:r>
            <a:r>
              <a:rPr lang="en-US" sz="1050" dirty="0" err="1"/>
              <a:t>ChemTalk</a:t>
            </a:r>
            <a:r>
              <a:rPr lang="en-US" sz="10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98163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8B63306A-C113-42FA-5625-59F8B69F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71E781F5-D7FA-1686-CF1F-AD00829BFB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35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Resource stratification</a:t>
            </a:r>
            <a:endParaRPr dirty="0"/>
          </a:p>
        </p:txBody>
      </p:sp>
      <p:sp>
        <p:nvSpPr>
          <p:cNvPr id="757" name="Google Shape;757;p63">
            <a:extLst>
              <a:ext uri="{FF2B5EF4-FFF2-40B4-BE49-F238E27FC236}">
                <a16:creationId xmlns:a16="http://schemas.microsoft.com/office/drawing/2014/main" id="{4CC87346-7C11-429A-0BD7-A778C645A0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010304"/>
            <a:ext cx="2713156" cy="34306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Tx/>
              <a:buChar char="-"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Other ecosystem-level biosignature</a:t>
            </a:r>
          </a:p>
          <a:p>
            <a:pPr>
              <a:buFontTx/>
              <a:buChar char="-"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(Goyal et al., 2025)</a:t>
            </a:r>
          </a:p>
          <a:p>
            <a:pPr>
              <a:buFontTx/>
              <a:buChar char="-"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019D60-1992-A78C-2771-E62385C17EFC}"/>
              </a:ext>
            </a:extLst>
          </p:cNvPr>
          <p:cNvSpPr txBox="1"/>
          <p:nvPr/>
        </p:nvSpPr>
        <p:spPr>
          <a:xfrm>
            <a:off x="3166946" y="70252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C6D537-17A8-3AB5-0912-70D0FFD417F5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105AB-D2A7-1E1F-78FF-197CA6346998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6E8AB5-4FE8-1E77-9C5C-832E38EB3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456" y="1148577"/>
            <a:ext cx="4821383" cy="344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272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F30512C6-4E3A-EA6E-2299-0F9A367F8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1D7961A2-B0F3-FA4D-B2D7-1EEB8F3296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35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Instabilities</a:t>
            </a:r>
            <a:endParaRPr dirty="0"/>
          </a:p>
        </p:txBody>
      </p:sp>
      <p:sp>
        <p:nvSpPr>
          <p:cNvPr id="757" name="Google Shape;757;p63">
            <a:extLst>
              <a:ext uri="{FF2B5EF4-FFF2-40B4-BE49-F238E27FC236}">
                <a16:creationId xmlns:a16="http://schemas.microsoft.com/office/drawing/2014/main" id="{E02CA8C9-9B44-1BA0-2505-6C41A2E802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9999" y="1010304"/>
            <a:ext cx="6868469" cy="34306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- Finite machine precision</a:t>
            </a: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	- machine epsilon (smallest number computer</a:t>
            </a: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	 can differentiate from zero)</a:t>
            </a: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	- roundoff errors</a:t>
            </a: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Analytical instability:</a:t>
            </a:r>
          </a:p>
          <a:p>
            <a:pPr>
              <a:buFontTx/>
              <a:buChar char="-"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Unstable / inaccessible fixed point</a:t>
            </a: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810E38-DDBB-92E0-956B-86A1BE6EE8C5}"/>
              </a:ext>
            </a:extLst>
          </p:cNvPr>
          <p:cNvSpPr txBox="1"/>
          <p:nvPr/>
        </p:nvSpPr>
        <p:spPr>
          <a:xfrm>
            <a:off x="3166946" y="70252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16A69B-1DED-71BB-BA89-C6DC6D3C0A02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77D44-4D09-6718-0880-7E9550960333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28738965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E3379811-0CDD-1084-62CD-31049E837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E7AE86B6-9A37-0D94-A9B8-30FD524953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9" y="445025"/>
            <a:ext cx="8004207" cy="7035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ODE Solver in Julia: </a:t>
            </a:r>
            <a:r>
              <a:rPr lang="en-US" b="0" dirty="0"/>
              <a:t>AutoVern7(</a:t>
            </a:r>
            <a:r>
              <a:rPr lang="en-US" b="0" dirty="0">
                <a:highlight>
                  <a:srgbClr val="F2557A"/>
                </a:highlight>
              </a:rPr>
              <a:t>Rodas5</a:t>
            </a:r>
            <a:r>
              <a:rPr lang="en-US" b="0" dirty="0"/>
              <a:t>)</a:t>
            </a:r>
            <a:endParaRPr dirty="0"/>
          </a:p>
        </p:txBody>
      </p:sp>
      <p:sp>
        <p:nvSpPr>
          <p:cNvPr id="757" name="Google Shape;757;p63">
            <a:extLst>
              <a:ext uri="{FF2B5EF4-FFF2-40B4-BE49-F238E27FC236}">
                <a16:creationId xmlns:a16="http://schemas.microsoft.com/office/drawing/2014/main" id="{F31EC683-52DC-E159-1922-779701EA8C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9999" y="1010304"/>
            <a:ext cx="6868469" cy="34306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Stiffness: large jump in value</a:t>
            </a: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r>
              <a:rPr lang="en-US" sz="1800" dirty="0">
                <a:highlight>
                  <a:srgbClr val="F2557A"/>
                </a:highlight>
                <a:latin typeface="Poppins" pitchFamily="2" charset="77"/>
                <a:cs typeface="Poppins" pitchFamily="2" charset="77"/>
              </a:rPr>
              <a:t>Stiffness aware</a:t>
            </a:r>
          </a:p>
          <a:p>
            <a:pPr>
              <a:buFontTx/>
              <a:buChar char="-"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For </a:t>
            </a:r>
            <a:r>
              <a:rPr lang="en-US" sz="1800" dirty="0" err="1">
                <a:latin typeface="Poppins" pitchFamily="2" charset="77"/>
                <a:cs typeface="Poppins" pitchFamily="2" charset="77"/>
              </a:rPr>
              <a:t>nonstiff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 portions, detects that pattern and solves less</a:t>
            </a:r>
          </a:p>
          <a:p>
            <a:pPr>
              <a:buFontTx/>
              <a:buChar char="-"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For stiff portions, detects stiff jump, solves many times in that area</a:t>
            </a:r>
          </a:p>
          <a:p>
            <a:pPr>
              <a:buFontTx/>
              <a:buChar char="-"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More optimized!</a:t>
            </a: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  <a:p>
            <a:pPr marL="139700" indent="0">
              <a:buNone/>
            </a:pPr>
            <a:endParaRPr lang="en-US" sz="1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027D83-410F-8539-6032-A3CFF26D5BA1}"/>
              </a:ext>
            </a:extLst>
          </p:cNvPr>
          <p:cNvSpPr txBox="1"/>
          <p:nvPr/>
        </p:nvSpPr>
        <p:spPr>
          <a:xfrm>
            <a:off x="3166946" y="70252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7EA0FE-B852-184B-18F5-A040EDD8CACB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D64DF-3766-85B7-33D8-909175ED2677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367580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0889812B-2C0F-AEAB-97F1-E967411A3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tmosphere of Earth - Wikipedia">
            <a:extLst>
              <a:ext uri="{FF2B5EF4-FFF2-40B4-BE49-F238E27FC236}">
                <a16:creationId xmlns:a16="http://schemas.microsoft.com/office/drawing/2014/main" id="{945D7B48-0555-6617-9BAF-FF302B7F1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0"/>
            <a:ext cx="77454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3A76BE-7B2D-C72C-FF6E-F1653860C2C6}"/>
              </a:ext>
            </a:extLst>
          </p:cNvPr>
          <p:cNvSpPr txBox="1"/>
          <p:nvPr/>
        </p:nvSpPr>
        <p:spPr>
          <a:xfrm>
            <a:off x="7826121" y="0"/>
            <a:ext cx="10807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(Wikipedia)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55769C7F-5CF3-468A-1759-4551B17C7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595">
            <a:off x="3704117" y="1594883"/>
            <a:ext cx="2735226" cy="19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F1B6836-B5B0-3F9B-4FA0-D64B269AF72A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7133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74BB4567-FE43-A212-B8AE-CB205EBF0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B331CFFA-3858-4009-C998-E946178A49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Biosignatures are tied to </a:t>
            </a:r>
            <a:r>
              <a:rPr lang="en" u="sng" dirty="0"/>
              <a:t>theories of life</a:t>
            </a:r>
            <a:endParaRPr u="sng" dirty="0"/>
          </a:p>
        </p:txBody>
      </p:sp>
      <p:sp>
        <p:nvSpPr>
          <p:cNvPr id="757" name="Google Shape;757;p63">
            <a:extLst>
              <a:ext uri="{FF2B5EF4-FFF2-40B4-BE49-F238E27FC236}">
                <a16:creationId xmlns:a16="http://schemas.microsoft.com/office/drawing/2014/main" id="{988BAF50-F5F4-4B8C-3D9A-E88DB9241C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552354"/>
            <a:ext cx="7704000" cy="29228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“What life </a:t>
            </a:r>
            <a:r>
              <a:rPr lang="en-US" sz="1800" i="1" dirty="0">
                <a:latin typeface="Poppins" pitchFamily="2" charset="77"/>
                <a:cs typeface="Poppins" pitchFamily="2" charset="77"/>
              </a:rPr>
              <a:t>is 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is what life </a:t>
            </a:r>
            <a:r>
              <a:rPr lang="en-US" sz="1800" i="1" dirty="0">
                <a:latin typeface="Poppins" pitchFamily="2" charset="77"/>
                <a:cs typeface="Poppins" pitchFamily="2" charset="77"/>
              </a:rPr>
              <a:t>does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”</a:t>
            </a:r>
            <a:endParaRPr sz="1800" dirty="0"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F69418-C1AC-EBCE-D4B2-04834EAD8A74}"/>
              </a:ext>
            </a:extLst>
          </p:cNvPr>
          <p:cNvGrpSpPr/>
          <p:nvPr/>
        </p:nvGrpSpPr>
        <p:grpSpPr>
          <a:xfrm>
            <a:off x="3341586" y="2139221"/>
            <a:ext cx="2771009" cy="2582407"/>
            <a:chOff x="4842185" y="1691302"/>
            <a:chExt cx="3422713" cy="30395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B956445-B888-91CD-5DB0-C57C31697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2185" y="1691302"/>
              <a:ext cx="3039582" cy="30395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F52393-2CB5-61F7-4C0A-E1E732DE7E52}"/>
                </a:ext>
              </a:extLst>
            </p:cNvPr>
            <p:cNvSpPr txBox="1"/>
            <p:nvPr/>
          </p:nvSpPr>
          <p:spPr>
            <a:xfrm>
              <a:off x="7184153" y="4530829"/>
              <a:ext cx="108074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</a:rPr>
                <a:t>(Wikipedia)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4B0EE29-FC69-2E3F-BEDE-26941651A3EC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8054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>
          <a:extLst>
            <a:ext uri="{FF2B5EF4-FFF2-40B4-BE49-F238E27FC236}">
              <a16:creationId xmlns:a16="http://schemas.microsoft.com/office/drawing/2014/main" id="{F4D8A138-9382-E293-903D-176689354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3">
            <a:extLst>
              <a:ext uri="{FF2B5EF4-FFF2-40B4-BE49-F238E27FC236}">
                <a16:creationId xmlns:a16="http://schemas.microsoft.com/office/drawing/2014/main" id="{45B7A187-8000-38F7-DBB4-BF6A76CFBF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806531"/>
            <a:ext cx="7704000" cy="1443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Problem:</a:t>
            </a:r>
            <a:br>
              <a:rPr lang="en" dirty="0"/>
            </a:br>
            <a:br>
              <a:rPr lang="en" dirty="0"/>
            </a:br>
            <a:r>
              <a:rPr lang="en" dirty="0"/>
              <a:t>No universal theory of life!</a:t>
            </a:r>
            <a:endParaRPr dirty="0"/>
          </a:p>
        </p:txBody>
      </p:sp>
      <p:sp>
        <p:nvSpPr>
          <p:cNvPr id="518" name="Google Shape;518;p53">
            <a:extLst>
              <a:ext uri="{FF2B5EF4-FFF2-40B4-BE49-F238E27FC236}">
                <a16:creationId xmlns:a16="http://schemas.microsoft.com/office/drawing/2014/main" id="{A705862E-B926-674A-3764-8B8F8E30E707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720000" y="3490885"/>
            <a:ext cx="7704000" cy="5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Biochemical biosignatures are biased towards Earth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Ex) Photosynthesis</a:t>
            </a:r>
            <a:endParaRPr b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D81EF41-2C84-6FCC-5B55-DC3F41820B07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10125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>
          <a:extLst>
            <a:ext uri="{FF2B5EF4-FFF2-40B4-BE49-F238E27FC236}">
              <a16:creationId xmlns:a16="http://schemas.microsoft.com/office/drawing/2014/main" id="{6792A286-F256-1290-F8BD-914FDD771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3">
            <a:extLst>
              <a:ext uri="{FF2B5EF4-FFF2-40B4-BE49-F238E27FC236}">
                <a16:creationId xmlns:a16="http://schemas.microsoft.com/office/drawing/2014/main" id="{4EE60E35-71D6-8930-CAD5-4079D3DA82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806532"/>
            <a:ext cx="7704000" cy="16070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Solution:</a:t>
            </a:r>
            <a:br>
              <a:rPr lang="en" dirty="0"/>
            </a:br>
            <a:br>
              <a:rPr lang="en" dirty="0"/>
            </a:br>
            <a:r>
              <a:rPr lang="en" i="1" u="sng" dirty="0"/>
              <a:t>Agnostic</a:t>
            </a:r>
            <a:r>
              <a:rPr lang="en" dirty="0"/>
              <a:t> Biosignature</a:t>
            </a:r>
            <a:endParaRPr dirty="0"/>
          </a:p>
        </p:txBody>
      </p:sp>
      <p:sp>
        <p:nvSpPr>
          <p:cNvPr id="518" name="Google Shape;518;p53">
            <a:extLst>
              <a:ext uri="{FF2B5EF4-FFF2-40B4-BE49-F238E27FC236}">
                <a16:creationId xmlns:a16="http://schemas.microsoft.com/office/drawing/2014/main" id="{9BB6D9AC-1DC9-82EB-44CF-77A8EA0FAF14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720000" y="3056388"/>
            <a:ext cx="7704000" cy="12699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Doesn’t rely on specific biochemistry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0" dirty="0"/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="0" dirty="0"/>
              <a:t>Broadens detection capabilities</a:t>
            </a:r>
            <a:endParaRPr lang="en" b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58B76C3-13FD-F791-ABAF-AF9B8FEBC1B1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9619F9-BC95-D335-AAD7-69F74E70AA17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51207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>
          <a:extLst>
            <a:ext uri="{FF2B5EF4-FFF2-40B4-BE49-F238E27FC236}">
              <a16:creationId xmlns:a16="http://schemas.microsoft.com/office/drawing/2014/main" id="{6595B5A5-13BF-A0CA-E220-59DBB809D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3">
            <a:extLst>
              <a:ext uri="{FF2B5EF4-FFF2-40B4-BE49-F238E27FC236}">
                <a16:creationId xmlns:a16="http://schemas.microsoft.com/office/drawing/2014/main" id="{73937CE3-DB64-6BA3-D6A1-40F354749C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Unique: Ecosystem-level biosignature</a:t>
            </a:r>
            <a:endParaRPr dirty="0"/>
          </a:p>
        </p:txBody>
      </p:sp>
      <p:pic>
        <p:nvPicPr>
          <p:cNvPr id="7170" name="Picture 2" descr="Level of organization. - Ecology">
            <a:extLst>
              <a:ext uri="{FF2B5EF4-FFF2-40B4-BE49-F238E27FC236}">
                <a16:creationId xmlns:a16="http://schemas.microsoft.com/office/drawing/2014/main" id="{391B2375-7874-0861-B068-180AA281C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009" y="1231217"/>
            <a:ext cx="4808427" cy="347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31EB0F-B3FF-D019-E541-00A5E97A2167}"/>
              </a:ext>
            </a:extLst>
          </p:cNvPr>
          <p:cNvCxnSpPr>
            <a:cxnSpLocks/>
          </p:cNvCxnSpPr>
          <p:nvPr/>
        </p:nvCxnSpPr>
        <p:spPr>
          <a:xfrm>
            <a:off x="2785730" y="2796363"/>
            <a:ext cx="3646968" cy="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DF2D955-060E-23A7-D474-D2BAA7D0C0A0}"/>
              </a:ext>
            </a:extLst>
          </p:cNvPr>
          <p:cNvSpPr/>
          <p:nvPr/>
        </p:nvSpPr>
        <p:spPr>
          <a:xfrm>
            <a:off x="379529" y="2688548"/>
            <a:ext cx="2220131" cy="19720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Poppins" pitchFamily="2" charset="77"/>
                <a:cs typeface="Poppins" pitchFamily="2" charset="77"/>
              </a:rPr>
              <a:t>What new measurements are more relevant at the ecosystem level?</a:t>
            </a:r>
          </a:p>
        </p:txBody>
      </p:sp>
      <p:sp>
        <p:nvSpPr>
          <p:cNvPr id="8" name="Google Shape;757;p63">
            <a:extLst>
              <a:ext uri="{FF2B5EF4-FFF2-40B4-BE49-F238E27FC236}">
                <a16:creationId xmlns:a16="http://schemas.microsoft.com/office/drawing/2014/main" id="{22851AF3-8E9F-A506-9247-2EF6943CD1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9529" y="1145666"/>
            <a:ext cx="3013707" cy="12014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Life on Earth always around other life; same likely true for extraterrestrial life!</a:t>
            </a:r>
            <a:endParaRPr sz="1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9C914A-C931-1378-4E8E-C0CC367B91D9}"/>
              </a:ext>
            </a:extLst>
          </p:cNvPr>
          <p:cNvSpPr/>
          <p:nvPr/>
        </p:nvSpPr>
        <p:spPr>
          <a:xfrm>
            <a:off x="8724207" y="4721628"/>
            <a:ext cx="324197" cy="3241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154E5E-5C77-23DE-9DEE-7E2A2D248493}"/>
              </a:ext>
            </a:extLst>
          </p:cNvPr>
          <p:cNvSpPr txBox="1"/>
          <p:nvPr/>
        </p:nvSpPr>
        <p:spPr>
          <a:xfrm>
            <a:off x="8694586" y="4729837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25477223"/>
      </p:ext>
    </p:extLst>
  </p:cSld>
  <p:clrMapOvr>
    <a:masterClrMapping/>
  </p:clrMapOvr>
</p:sld>
</file>

<file path=ppt/theme/theme1.xml><?xml version="1.0" encoding="utf-8"?>
<a:theme xmlns:a="http://schemas.openxmlformats.org/drawingml/2006/main" name="Cellular Respiration and its Impact on Health Research Thesis Defense by Slidesgo">
  <a:themeElements>
    <a:clrScheme name="Simple Light">
      <a:dk1>
        <a:srgbClr val="0B3550"/>
      </a:dk1>
      <a:lt1>
        <a:srgbClr val="F6F6F6"/>
      </a:lt1>
      <a:dk2>
        <a:srgbClr val="0584A4"/>
      </a:dk2>
      <a:lt2>
        <a:srgbClr val="74CEC4"/>
      </a:lt2>
      <a:accent1>
        <a:srgbClr val="F2557A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12C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210b815ceb6506e01618af2d17eefaef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dfff1f5fea1391eb144090130f045bf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B23CE7A1-1E68-4757-B077-E8D29815FCA4}"/>
</file>

<file path=customXml/itemProps2.xml><?xml version="1.0" encoding="utf-8"?>
<ds:datastoreItem xmlns:ds="http://schemas.openxmlformats.org/officeDocument/2006/customXml" ds:itemID="{3E9D5DEB-A68E-40CE-8E50-85362C9D6E6E}"/>
</file>

<file path=customXml/itemProps3.xml><?xml version="1.0" encoding="utf-8"?>
<ds:datastoreItem xmlns:ds="http://schemas.openxmlformats.org/officeDocument/2006/customXml" ds:itemID="{AA314124-3854-4BEA-B182-A69ACDA2DF7E}"/>
</file>

<file path=docProps/app.xml><?xml version="1.0" encoding="utf-8"?>
<Properties xmlns="http://schemas.openxmlformats.org/officeDocument/2006/extended-properties" xmlns:vt="http://schemas.openxmlformats.org/officeDocument/2006/docPropsVTypes">
  <TotalTime>6228</TotalTime>
  <Words>1216</Words>
  <Application>Microsoft Office PowerPoint</Application>
  <PresentationFormat>On-screen Show (16:9)</PresentationFormat>
  <Paragraphs>270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Cambria Math</vt:lpstr>
      <vt:lpstr>Poppins</vt:lpstr>
      <vt:lpstr>Albert Sans Medium</vt:lpstr>
      <vt:lpstr>Albert Sans</vt:lpstr>
      <vt:lpstr>DM Sans</vt:lpstr>
      <vt:lpstr>Arial</vt:lpstr>
      <vt:lpstr>Cellular Respiration and its Impact on Health Research Thesis Defense by Slidesgo</vt:lpstr>
      <vt:lpstr>Examining Coexistence  in a Simulated Microbial Environment for Agnostic Life Detection</vt:lpstr>
      <vt:lpstr>Background</vt:lpstr>
      <vt:lpstr>Astrobiology = Search for life!</vt:lpstr>
      <vt:lpstr>Biosignatures:</vt:lpstr>
      <vt:lpstr>PowerPoint Presentation</vt:lpstr>
      <vt:lpstr>Biosignatures are tied to theories of life</vt:lpstr>
      <vt:lpstr>Problem:  No universal theory of life!</vt:lpstr>
      <vt:lpstr>Solution:  Agnostic Biosignature</vt:lpstr>
      <vt:lpstr>Unique: Ecosystem-level biosignature</vt:lpstr>
      <vt:lpstr>Allometric scaling</vt:lpstr>
      <vt:lpstr>Why so universal? Evolution</vt:lpstr>
      <vt:lpstr>OBJECTIVE: observe this universal phenomenon</vt:lpstr>
      <vt:lpstr>The Model</vt:lpstr>
      <vt:lpstr>Kempes General  Chemostat Model</vt:lpstr>
      <vt:lpstr>How it works:</vt:lpstr>
      <vt:lpstr>The Associated Biosignature</vt:lpstr>
      <vt:lpstr>Prerequisite to this Biosignature:  Coexistence</vt:lpstr>
      <vt:lpstr>Goal: Test validity of assumptions made in previous literature</vt:lpstr>
      <vt:lpstr>Methods</vt:lpstr>
      <vt:lpstr>Dependent Variables of the Model</vt:lpstr>
      <vt:lpstr>PowerPoint Presentation</vt:lpstr>
      <vt:lpstr>Differential Equations of the Model</vt:lpstr>
      <vt:lpstr>Attempting to Achieve Coexistence</vt:lpstr>
      <vt:lpstr>How to achieve coexistence: modify the cellular mortality rate (m)</vt:lpstr>
      <vt:lpstr>PowerPoint Presentation</vt:lpstr>
      <vt:lpstr>Steady State equations from Kempes et al., 2021</vt:lpstr>
      <vt:lpstr>PowerPoint Presentation</vt:lpstr>
      <vt:lpstr>Mediation Through Mortality Rate   No coexistence either!!</vt:lpstr>
      <vt:lpstr>Conclusions</vt:lpstr>
      <vt:lpstr>The model needs adjustments</vt:lpstr>
      <vt:lpstr>We should keep going!</vt:lpstr>
      <vt:lpstr>Next steps:</vt:lpstr>
      <vt:lpstr>Thank You!</vt:lpstr>
      <vt:lpstr>False Positive</vt:lpstr>
      <vt:lpstr>False Negative</vt:lpstr>
      <vt:lpstr>Three Species Case - No coexistence!</vt:lpstr>
      <vt:lpstr>Steady States</vt:lpstr>
      <vt:lpstr>Unexpected results… Let’s analyze the steady state solutions!</vt:lpstr>
      <vt:lpstr>Analytical (algebraic)</vt:lpstr>
      <vt:lpstr>Numerical</vt:lpstr>
      <vt:lpstr>R*</vt:lpstr>
      <vt:lpstr>N*</vt:lpstr>
      <vt:lpstr>Biggest takeaway: They’re different</vt:lpstr>
      <vt:lpstr>Q*</vt:lpstr>
      <vt:lpstr>Potential experimental analog: Kombucha</vt:lpstr>
      <vt:lpstr>Abiotic DMS pathway</vt:lpstr>
      <vt:lpstr>Resource stratification</vt:lpstr>
      <vt:lpstr>Instabilities</vt:lpstr>
      <vt:lpstr>ODE Solver in Julia: AutoVern7(Rodas5)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Michelle A. Coe</dc:creator>
  <cp:lastModifiedBy>Coe, Michelle A - (macoe)</cp:lastModifiedBy>
  <cp:revision>7</cp:revision>
  <dcterms:modified xsi:type="dcterms:W3CDTF">2026-04-08T19:46:53Z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